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microsoft.com/office/2011/relationships/webextensiontaskpanes" Target="ppt/webextensions/taskpanes.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1"/>
  </p:notesMasterIdLst>
  <p:handoutMasterIdLst>
    <p:handoutMasterId r:id="rId42"/>
  </p:handoutMasterIdLst>
  <p:sldIdLst>
    <p:sldId id="458" r:id="rId2"/>
    <p:sldId id="401" r:id="rId3"/>
    <p:sldId id="403" r:id="rId4"/>
    <p:sldId id="479" r:id="rId5"/>
    <p:sldId id="480" r:id="rId6"/>
    <p:sldId id="481" r:id="rId7"/>
    <p:sldId id="482" r:id="rId8"/>
    <p:sldId id="483" r:id="rId9"/>
    <p:sldId id="484" r:id="rId10"/>
    <p:sldId id="409" r:id="rId11"/>
    <p:sldId id="485" r:id="rId12"/>
    <p:sldId id="486" r:id="rId13"/>
    <p:sldId id="487" r:id="rId14"/>
    <p:sldId id="439" r:id="rId15"/>
    <p:sldId id="461" r:id="rId16"/>
    <p:sldId id="462" r:id="rId17"/>
    <p:sldId id="463" r:id="rId18"/>
    <p:sldId id="464" r:id="rId19"/>
    <p:sldId id="465" r:id="rId20"/>
    <p:sldId id="466" r:id="rId21"/>
    <p:sldId id="467" r:id="rId22"/>
    <p:sldId id="468" r:id="rId23"/>
    <p:sldId id="456" r:id="rId24"/>
    <p:sldId id="474" r:id="rId25"/>
    <p:sldId id="475" r:id="rId26"/>
    <p:sldId id="476" r:id="rId27"/>
    <p:sldId id="477" r:id="rId28"/>
    <p:sldId id="478" r:id="rId29"/>
    <p:sldId id="412" r:id="rId30"/>
    <p:sldId id="473" r:id="rId31"/>
    <p:sldId id="490" r:id="rId32"/>
    <p:sldId id="491" r:id="rId33"/>
    <p:sldId id="492" r:id="rId34"/>
    <p:sldId id="489" r:id="rId35"/>
    <p:sldId id="493" r:id="rId36"/>
    <p:sldId id="374" r:id="rId37"/>
    <p:sldId id="471" r:id="rId38"/>
    <p:sldId id="472" r:id="rId39"/>
    <p:sldId id="4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514" userDrawn="1">
          <p15:clr>
            <a:srgbClr val="A4A3A4"/>
          </p15:clr>
        </p15:guide>
        <p15:guide id="2" pos="2852" userDrawn="1">
          <p15:clr>
            <a:srgbClr val="A4A3A4"/>
          </p15:clr>
        </p15:guide>
        <p15:guide id="3" pos="3801"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Rutkowski" initials="MR" lastIdx="1" clrIdx="0">
    <p:extLst/>
  </p:cmAuthor>
  <p:cmAuthor id="2" name="Matt Rutkowski" initials="MR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56A8FD"/>
    <a:srgbClr val="FF9300"/>
    <a:srgbClr val="FF7E79"/>
    <a:srgbClr val="CD7A12"/>
    <a:srgbClr val="008F00"/>
    <a:srgbClr val="5FFBC0"/>
    <a:srgbClr val="00FB92"/>
    <a:srgbClr val="85FDBB"/>
    <a:srgbClr val="00F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65" autoAdjust="0"/>
    <p:restoredTop sz="83923" autoAdjust="0"/>
  </p:normalViewPr>
  <p:slideViewPr>
    <p:cSldViewPr snapToGrid="0">
      <p:cViewPr varScale="1">
        <p:scale>
          <a:sx n="65" d="100"/>
          <a:sy n="65" d="100"/>
        </p:scale>
        <p:origin x="-1080" y="-104"/>
      </p:cViewPr>
      <p:guideLst>
        <p:guide orient="horz" pos="3514"/>
        <p:guide pos="2852"/>
        <p:guide pos="3801"/>
      </p:guideLst>
    </p:cSldViewPr>
  </p:slideViewPr>
  <p:outlineViewPr>
    <p:cViewPr>
      <p:scale>
        <a:sx n="33" d="100"/>
        <a:sy n="33" d="100"/>
      </p:scale>
      <p:origin x="42"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0" d="100"/>
          <a:sy n="90" d="100"/>
        </p:scale>
        <p:origin x="4448" y="208"/>
      </p:cViewPr>
      <p:guideLst/>
    </p:cSldViewPr>
  </p:notesViewPr>
  <p:gridSpacing cx="45720" cy="4572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752B3F-16DD-4F19-ACDD-F2069BC5BD4E}" type="datetimeFigureOut">
              <a:rPr lang="en-US" smtClean="0"/>
              <a:pPr/>
              <a:t>30/08/17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A6D163-A0F5-498D-A72B-50DE16555140}" type="datetimeFigureOut">
              <a:rPr lang="en-US" smtClean="0"/>
              <a:pPr/>
              <a:t>30/08/17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ginx.com/resources/wiki/" TargetMode="External"/><Relationship Id="rId4" Type="http://schemas.openxmlformats.org/officeDocument/2006/relationships/hyperlink" Target="https://github.com/openwhisk/openwhisk/tree/master/core/controller/src/whisk/core/controller" TargetMode="External"/><Relationship Id="rId5" Type="http://schemas.openxmlformats.org/officeDocument/2006/relationships/hyperlink" Target="https://github.com/openwhisk/openwhisk/blob/master/core/loadBalancer/src/whisk/core/loadBalancer/LoadBalancer.scala" TargetMode="External"/><Relationship Id="rId6" Type="http://schemas.openxmlformats.org/officeDocument/2006/relationships/hyperlink" Target="http://kafka.apache.org/" TargetMode="External"/><Relationship Id="rId7" Type="http://schemas.openxmlformats.org/officeDocument/2006/relationships/hyperlink" Target="http://couchdb.apache.org/" TargetMode="External"/><Relationship Id="rId8" Type="http://schemas.openxmlformats.org/officeDocument/2006/relationships/hyperlink" Target="https://cloudant.com/" TargetMode="External"/><Relationship Id="rId9" Type="http://schemas.openxmlformats.org/officeDocument/2006/relationships/hyperlink" Target="https://www.consul.io/"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en.wikipedia.org/wiki/Webhoo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a:t>
            </a:fld>
            <a:endParaRPr lang="en-US"/>
          </a:p>
        </p:txBody>
      </p:sp>
    </p:spTree>
    <p:extLst>
      <p:ext uri="{BB962C8B-B14F-4D97-AF65-F5344CB8AC3E}">
        <p14:creationId xmlns:p14="http://schemas.microsoft.com/office/powerpoint/2010/main" val="200049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charset="0"/>
                <a:ea typeface="Cambria" charset="0"/>
                <a:cs typeface="Times New Roman" charset="0"/>
              </a:rPr>
              <a:t>The goal of this OpenWhisk package specification (draft</a:t>
            </a:r>
            <a:r>
              <a:rPr lang="en-US" baseline="0" dirty="0" smtClean="0">
                <a:latin typeface="Cambria" charset="0"/>
                <a:ea typeface="Cambria" charset="0"/>
                <a:cs typeface="Times New Roman" charset="0"/>
              </a:rPr>
              <a:t> status)</a:t>
            </a:r>
            <a:r>
              <a:rPr lang="en-US" dirty="0" smtClean="0">
                <a:latin typeface="Cambria" charset="0"/>
                <a:ea typeface="Cambria" charset="0"/>
                <a:cs typeface="Times New Roman" charset="0"/>
              </a:rPr>
              <a:t> is to describe OpenWhisk packages and their component entities and resources to enable an open-ecosystem.</a:t>
            </a:r>
          </a:p>
          <a:p>
            <a:endParaRPr lang="en-US" dirty="0"/>
          </a:p>
        </p:txBody>
      </p:sp>
      <p:sp>
        <p:nvSpPr>
          <p:cNvPr id="4" name="Slide Number Placeholder 3"/>
          <p:cNvSpPr>
            <a:spLocks noGrp="1"/>
          </p:cNvSpPr>
          <p:nvPr>
            <p:ph type="sldNum" sz="quarter" idx="10"/>
          </p:nvPr>
        </p:nvSpPr>
        <p:spPr/>
        <p:txBody>
          <a:bodyPr/>
          <a:lstStyle/>
          <a:p>
            <a:fld id="{85BBCB68-052E-DD4C-8F5C-52E85A275F09}" type="slidenum">
              <a:rPr lang="en-US" smtClean="0"/>
              <a:t>28</a:t>
            </a:fld>
            <a:endParaRPr lang="en-US"/>
          </a:p>
        </p:txBody>
      </p:sp>
    </p:spTree>
    <p:extLst>
      <p:ext uri="{BB962C8B-B14F-4D97-AF65-F5344CB8AC3E}">
        <p14:creationId xmlns:p14="http://schemas.microsoft.com/office/powerpoint/2010/main" val="753569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24B28-C55D-0244-AECF-0714125137E7}" type="slidenum">
              <a:rPr lang="en-US" smtClean="0"/>
              <a:t>32</a:t>
            </a:fld>
            <a:endParaRPr lang="en-US"/>
          </a:p>
        </p:txBody>
      </p:sp>
    </p:spTree>
    <p:extLst>
      <p:ext uri="{BB962C8B-B14F-4D97-AF65-F5344CB8AC3E}">
        <p14:creationId xmlns:p14="http://schemas.microsoft.com/office/powerpoint/2010/main" val="342762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24B28-C55D-0244-AECF-0714125137E7}" type="slidenum">
              <a:rPr lang="en-US" smtClean="0"/>
              <a:t>33</a:t>
            </a:fld>
            <a:endParaRPr lang="en-US"/>
          </a:p>
        </p:txBody>
      </p:sp>
    </p:spTree>
    <p:extLst>
      <p:ext uri="{BB962C8B-B14F-4D97-AF65-F5344CB8AC3E}">
        <p14:creationId xmlns:p14="http://schemas.microsoft.com/office/powerpoint/2010/main" val="342762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34</a:t>
            </a:fld>
            <a:endParaRPr lang="en-US"/>
          </a:p>
        </p:txBody>
      </p:sp>
    </p:spTree>
    <p:extLst>
      <p:ext uri="{BB962C8B-B14F-4D97-AF65-F5344CB8AC3E}">
        <p14:creationId xmlns:p14="http://schemas.microsoft.com/office/powerpoint/2010/main" val="144706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35</a:t>
            </a:fld>
            <a:endParaRPr lang="en-US"/>
          </a:p>
        </p:txBody>
      </p:sp>
    </p:spTree>
    <p:extLst>
      <p:ext uri="{BB962C8B-B14F-4D97-AF65-F5344CB8AC3E}">
        <p14:creationId xmlns:p14="http://schemas.microsoft.com/office/powerpoint/2010/main" val="2000495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with us</a:t>
            </a:r>
          </a:p>
          <a:p>
            <a:r>
              <a:rPr lang="zh-CN" altLang="en-US" dirty="0" smtClean="0"/>
              <a:t>联系我们</a:t>
            </a:r>
            <a:endParaRPr lang="en-US" dirty="0" smtClean="0"/>
          </a:p>
          <a:p>
            <a:endParaRPr lang="en-US" dirty="0" smtClean="0"/>
          </a:p>
          <a:p>
            <a:r>
              <a:rPr lang="en-US" dirty="0" smtClean="0"/>
              <a:t>I </a:t>
            </a:r>
            <a:r>
              <a:rPr lang="en-US" dirty="0" err="1" smtClean="0"/>
              <a:t>metioned</a:t>
            </a:r>
            <a:r>
              <a:rPr lang="en-US" baseline="0" dirty="0" smtClean="0"/>
              <a:t> </a:t>
            </a:r>
            <a:r>
              <a:rPr lang="en-US" dirty="0" smtClean="0"/>
              <a:t>we have a website of </a:t>
            </a:r>
            <a:r>
              <a:rPr lang="en-US" dirty="0" err="1" smtClean="0"/>
              <a:t>openwhisk.org</a:t>
            </a:r>
            <a:endParaRPr lang="en-US" dirty="0" smtClean="0"/>
          </a:p>
          <a:p>
            <a:r>
              <a:rPr lang="zh-CN" altLang="en-US" dirty="0" smtClean="0"/>
              <a:t>之前说过我们有一个网站：</a:t>
            </a:r>
            <a:r>
              <a:rPr lang="en-US" altLang="zh-CN" dirty="0" err="1" smtClean="0"/>
              <a:t>openwhisk.org</a:t>
            </a:r>
            <a:endParaRPr lang="en-US" dirty="0" smtClean="0"/>
          </a:p>
          <a:p>
            <a:endParaRPr lang="en-US" dirty="0" smtClean="0"/>
          </a:p>
          <a:p>
            <a:r>
              <a:rPr lang="en-US" dirty="0" smtClean="0"/>
              <a:t>you can find all the links I have here and there,</a:t>
            </a:r>
            <a:r>
              <a:rPr lang="en-US" baseline="0" dirty="0" smtClean="0"/>
              <a:t> </a:t>
            </a:r>
            <a:r>
              <a:rPr lang="en-US" dirty="0" smtClean="0"/>
              <a:t>all the ways to communicate to us there, all our videos are linked,  our blogs are linked.</a:t>
            </a:r>
          </a:p>
          <a:p>
            <a:r>
              <a:rPr lang="zh-CN" altLang="en-US" dirty="0" smtClean="0"/>
              <a:t>你可以发现我这列出的所有链接，所有可以和我们沟通的方法，所有的视频，所有的博客等等</a:t>
            </a:r>
            <a:endParaRPr lang="en-US" altLang="zh-CN" dirty="0" smtClean="0"/>
          </a:p>
          <a:p>
            <a:endParaRPr lang="en-US" dirty="0" smtClean="0"/>
          </a:p>
          <a:p>
            <a:r>
              <a:rPr lang="en-US" dirty="0" smtClean="0"/>
              <a:t> and it gives you also some links to our product documentation</a:t>
            </a:r>
          </a:p>
          <a:p>
            <a:r>
              <a:rPr lang="zh-CN" altLang="en-US" dirty="0" smtClean="0"/>
              <a:t>还有文档的链接</a:t>
            </a:r>
            <a:endParaRPr lang="en-US" dirty="0" smtClean="0"/>
          </a:p>
          <a:p>
            <a:endParaRPr lang="en-US" dirty="0" smtClean="0"/>
          </a:p>
          <a:p>
            <a:r>
              <a:rPr lang="en-US" dirty="0" smtClean="0"/>
              <a:t>again we monitor a Twitter channel.</a:t>
            </a:r>
            <a:r>
              <a:rPr lang="en-US" baseline="0" dirty="0" smtClean="0"/>
              <a:t> We </a:t>
            </a:r>
            <a:r>
              <a:rPr lang="en-US" dirty="0" smtClean="0"/>
              <a:t>monitor a slack channel you can join</a:t>
            </a:r>
          </a:p>
          <a:p>
            <a:r>
              <a:rPr lang="zh-CN" altLang="en-US" dirty="0" smtClean="0"/>
              <a:t>再说一次，我们监控有</a:t>
            </a:r>
            <a:r>
              <a:rPr lang="en-US" altLang="zh-CN" dirty="0" smtClean="0"/>
              <a:t>Twitter</a:t>
            </a:r>
            <a:r>
              <a:rPr lang="en-US" altLang="zh-CN" baseline="0" dirty="0" smtClean="0"/>
              <a:t> channel</a:t>
            </a:r>
            <a:r>
              <a:rPr lang="zh-CN" altLang="en-US" baseline="0" dirty="0" smtClean="0"/>
              <a:t>。我们监控</a:t>
            </a:r>
            <a:r>
              <a:rPr lang="en-US" altLang="zh-CN" baseline="0" dirty="0" smtClean="0"/>
              <a:t>slack channel</a:t>
            </a:r>
            <a:r>
              <a:rPr lang="zh-CN" altLang="en-US" baseline="0" dirty="0" smtClean="0"/>
              <a:t>，你可以加入</a:t>
            </a:r>
            <a:endParaRPr lang="en-US" dirty="0" smtClean="0"/>
          </a:p>
          <a:p>
            <a:endParaRPr lang="en-US" dirty="0" smtClean="0"/>
          </a:p>
          <a:p>
            <a:r>
              <a:rPr lang="en-US" dirty="0" smtClean="0"/>
              <a:t>we have on stack overflow of ask questions as well </a:t>
            </a:r>
          </a:p>
          <a:p>
            <a:r>
              <a:rPr lang="zh-CN" altLang="en-US" dirty="0" smtClean="0"/>
              <a:t>我们通过</a:t>
            </a:r>
            <a:r>
              <a:rPr lang="en-US" altLang="zh-CN" dirty="0" smtClean="0"/>
              <a:t>stack</a:t>
            </a:r>
            <a:r>
              <a:rPr lang="en-US" altLang="zh-CN" baseline="0" dirty="0" smtClean="0"/>
              <a:t> overflow</a:t>
            </a:r>
            <a:r>
              <a:rPr lang="zh-CN" altLang="en-US" baseline="0" dirty="0" smtClean="0"/>
              <a:t>回答问题</a:t>
            </a:r>
            <a:endParaRPr lang="en-US" dirty="0" smtClean="0"/>
          </a:p>
          <a:p>
            <a:endParaRPr lang="en-US" dirty="0" smtClean="0"/>
          </a:p>
          <a:p>
            <a:r>
              <a:rPr lang="en-US" dirty="0" smtClean="0"/>
              <a:t>anyway you want to engage us we've tried to create some social media channel to do so </a:t>
            </a:r>
          </a:p>
          <a:p>
            <a:r>
              <a:rPr lang="zh-CN" altLang="en-US" dirty="0" smtClean="0"/>
              <a:t>不管你想用任何方法联系我们，我们都会创建社交媒体的</a:t>
            </a:r>
            <a:r>
              <a:rPr lang="en-US" altLang="zh-CN" dirty="0" smtClean="0"/>
              <a:t>channel</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36</a:t>
            </a:fld>
            <a:endParaRPr lang="en-US"/>
          </a:p>
        </p:txBody>
      </p:sp>
    </p:spTree>
    <p:extLst>
      <p:ext uri="{BB962C8B-B14F-4D97-AF65-F5344CB8AC3E}">
        <p14:creationId xmlns:p14="http://schemas.microsoft.com/office/powerpoint/2010/main" val="145891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with us</a:t>
            </a:r>
          </a:p>
          <a:p>
            <a:r>
              <a:rPr lang="zh-CN" altLang="en-US" dirty="0" smtClean="0"/>
              <a:t>联系我们</a:t>
            </a:r>
            <a:endParaRPr lang="en-US" dirty="0" smtClean="0"/>
          </a:p>
          <a:p>
            <a:endParaRPr lang="en-US" dirty="0" smtClean="0"/>
          </a:p>
          <a:p>
            <a:r>
              <a:rPr lang="en-US" dirty="0" smtClean="0"/>
              <a:t>I </a:t>
            </a:r>
            <a:r>
              <a:rPr lang="en-US" dirty="0" err="1" smtClean="0"/>
              <a:t>metioned</a:t>
            </a:r>
            <a:r>
              <a:rPr lang="en-US" baseline="0" dirty="0" smtClean="0"/>
              <a:t> </a:t>
            </a:r>
            <a:r>
              <a:rPr lang="en-US" dirty="0" smtClean="0"/>
              <a:t>we have a website of </a:t>
            </a:r>
            <a:r>
              <a:rPr lang="en-US" dirty="0" err="1" smtClean="0"/>
              <a:t>openwhisk.org</a:t>
            </a:r>
            <a:endParaRPr lang="en-US" dirty="0" smtClean="0"/>
          </a:p>
          <a:p>
            <a:r>
              <a:rPr lang="zh-CN" altLang="en-US" dirty="0" smtClean="0"/>
              <a:t>之前说过我们有一个网站：</a:t>
            </a:r>
            <a:r>
              <a:rPr lang="en-US" altLang="zh-CN" dirty="0" err="1" smtClean="0"/>
              <a:t>openwhisk.org</a:t>
            </a:r>
            <a:endParaRPr lang="en-US" dirty="0" smtClean="0"/>
          </a:p>
          <a:p>
            <a:endParaRPr lang="en-US" dirty="0" smtClean="0"/>
          </a:p>
          <a:p>
            <a:r>
              <a:rPr lang="en-US" dirty="0" smtClean="0"/>
              <a:t>you can find all the links I have here and there,</a:t>
            </a:r>
            <a:r>
              <a:rPr lang="en-US" baseline="0" dirty="0" smtClean="0"/>
              <a:t> </a:t>
            </a:r>
            <a:r>
              <a:rPr lang="en-US" dirty="0" smtClean="0"/>
              <a:t>all the ways to communicate to us there, all our videos are linked,  our blogs are linked.</a:t>
            </a:r>
          </a:p>
          <a:p>
            <a:r>
              <a:rPr lang="zh-CN" altLang="en-US" dirty="0" smtClean="0"/>
              <a:t>你可以发现我这列出的所有链接，所有可以和我们沟通的方法，所有的视频，所有的博客等等</a:t>
            </a:r>
            <a:endParaRPr lang="en-US" altLang="zh-CN" dirty="0" smtClean="0"/>
          </a:p>
          <a:p>
            <a:endParaRPr lang="en-US" dirty="0" smtClean="0"/>
          </a:p>
          <a:p>
            <a:r>
              <a:rPr lang="en-US" dirty="0" smtClean="0"/>
              <a:t> and it gives you also some links to our product documentation</a:t>
            </a:r>
          </a:p>
          <a:p>
            <a:r>
              <a:rPr lang="zh-CN" altLang="en-US" dirty="0" smtClean="0"/>
              <a:t>还有文档的链接</a:t>
            </a:r>
            <a:endParaRPr lang="en-US" dirty="0" smtClean="0"/>
          </a:p>
          <a:p>
            <a:endParaRPr lang="en-US" dirty="0" smtClean="0"/>
          </a:p>
          <a:p>
            <a:r>
              <a:rPr lang="en-US" dirty="0" smtClean="0"/>
              <a:t>again we monitor a Twitter channel.</a:t>
            </a:r>
            <a:r>
              <a:rPr lang="en-US" baseline="0" dirty="0" smtClean="0"/>
              <a:t> We </a:t>
            </a:r>
            <a:r>
              <a:rPr lang="en-US" dirty="0" smtClean="0"/>
              <a:t>monitor a slack channel you can join</a:t>
            </a:r>
          </a:p>
          <a:p>
            <a:r>
              <a:rPr lang="zh-CN" altLang="en-US" dirty="0" smtClean="0"/>
              <a:t>再说一次，我们监控有</a:t>
            </a:r>
            <a:r>
              <a:rPr lang="en-US" altLang="zh-CN" dirty="0" smtClean="0"/>
              <a:t>Twitter</a:t>
            </a:r>
            <a:r>
              <a:rPr lang="en-US" altLang="zh-CN" baseline="0" dirty="0" smtClean="0"/>
              <a:t> channel</a:t>
            </a:r>
            <a:r>
              <a:rPr lang="zh-CN" altLang="en-US" baseline="0" dirty="0" smtClean="0"/>
              <a:t>。我们监控</a:t>
            </a:r>
            <a:r>
              <a:rPr lang="en-US" altLang="zh-CN" baseline="0" dirty="0" smtClean="0"/>
              <a:t>slack channel</a:t>
            </a:r>
            <a:r>
              <a:rPr lang="zh-CN" altLang="en-US" baseline="0" dirty="0" smtClean="0"/>
              <a:t>，你可以加入</a:t>
            </a:r>
            <a:endParaRPr lang="en-US" dirty="0" smtClean="0"/>
          </a:p>
          <a:p>
            <a:endParaRPr lang="en-US" dirty="0" smtClean="0"/>
          </a:p>
          <a:p>
            <a:r>
              <a:rPr lang="en-US" dirty="0" smtClean="0"/>
              <a:t>we have on stack overflow of ask questions as well </a:t>
            </a:r>
          </a:p>
          <a:p>
            <a:r>
              <a:rPr lang="zh-CN" altLang="en-US" dirty="0" smtClean="0"/>
              <a:t>我们通过</a:t>
            </a:r>
            <a:r>
              <a:rPr lang="en-US" altLang="zh-CN" dirty="0" smtClean="0"/>
              <a:t>stack</a:t>
            </a:r>
            <a:r>
              <a:rPr lang="en-US" altLang="zh-CN" baseline="0" dirty="0" smtClean="0"/>
              <a:t> overflow</a:t>
            </a:r>
            <a:r>
              <a:rPr lang="zh-CN" altLang="en-US" baseline="0" dirty="0" smtClean="0"/>
              <a:t>回答问题</a:t>
            </a:r>
            <a:endParaRPr lang="en-US" dirty="0" smtClean="0"/>
          </a:p>
          <a:p>
            <a:endParaRPr lang="en-US" dirty="0" smtClean="0"/>
          </a:p>
          <a:p>
            <a:r>
              <a:rPr lang="en-US" dirty="0" smtClean="0"/>
              <a:t>anyway you want to engage us we've tried to create some social media channel to do so </a:t>
            </a:r>
          </a:p>
          <a:p>
            <a:r>
              <a:rPr lang="zh-CN" altLang="en-US" dirty="0" smtClean="0"/>
              <a:t>不管你想用任何方法联系我们，我们都会创建社交媒体的</a:t>
            </a:r>
            <a:r>
              <a:rPr lang="en-US" altLang="zh-CN" dirty="0" smtClean="0"/>
              <a:t>channel</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37</a:t>
            </a:fld>
            <a:endParaRPr lang="en-US"/>
          </a:p>
        </p:txBody>
      </p:sp>
    </p:spTree>
    <p:extLst>
      <p:ext uri="{BB962C8B-B14F-4D97-AF65-F5344CB8AC3E}">
        <p14:creationId xmlns:p14="http://schemas.microsoft.com/office/powerpoint/2010/main" val="145891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with us</a:t>
            </a:r>
          </a:p>
          <a:p>
            <a:r>
              <a:rPr lang="zh-CN" altLang="en-US" dirty="0" smtClean="0"/>
              <a:t>联系我们</a:t>
            </a:r>
            <a:endParaRPr lang="en-US" dirty="0" smtClean="0"/>
          </a:p>
          <a:p>
            <a:endParaRPr lang="en-US" dirty="0" smtClean="0"/>
          </a:p>
          <a:p>
            <a:r>
              <a:rPr lang="en-US" dirty="0" smtClean="0"/>
              <a:t>I </a:t>
            </a:r>
            <a:r>
              <a:rPr lang="en-US" dirty="0" err="1" smtClean="0"/>
              <a:t>metioned</a:t>
            </a:r>
            <a:r>
              <a:rPr lang="en-US" baseline="0" dirty="0" smtClean="0"/>
              <a:t> </a:t>
            </a:r>
            <a:r>
              <a:rPr lang="en-US" dirty="0" smtClean="0"/>
              <a:t>we have a website of </a:t>
            </a:r>
            <a:r>
              <a:rPr lang="en-US" dirty="0" err="1" smtClean="0"/>
              <a:t>openwhisk.org</a:t>
            </a:r>
            <a:endParaRPr lang="en-US" dirty="0" smtClean="0"/>
          </a:p>
          <a:p>
            <a:r>
              <a:rPr lang="zh-CN" altLang="en-US" dirty="0" smtClean="0"/>
              <a:t>之前说过我们有一个网站：</a:t>
            </a:r>
            <a:r>
              <a:rPr lang="en-US" altLang="zh-CN" dirty="0" err="1" smtClean="0"/>
              <a:t>openwhisk.org</a:t>
            </a:r>
            <a:endParaRPr lang="en-US" dirty="0" smtClean="0"/>
          </a:p>
          <a:p>
            <a:endParaRPr lang="en-US" dirty="0" smtClean="0"/>
          </a:p>
          <a:p>
            <a:r>
              <a:rPr lang="en-US" dirty="0" smtClean="0"/>
              <a:t>you can find all the links I have here and there,</a:t>
            </a:r>
            <a:r>
              <a:rPr lang="en-US" baseline="0" dirty="0" smtClean="0"/>
              <a:t> </a:t>
            </a:r>
            <a:r>
              <a:rPr lang="en-US" dirty="0" smtClean="0"/>
              <a:t>all the ways to communicate to us there, all our videos are linked,  our blogs are linked.</a:t>
            </a:r>
          </a:p>
          <a:p>
            <a:r>
              <a:rPr lang="zh-CN" altLang="en-US" dirty="0" smtClean="0"/>
              <a:t>你可以发现我这列出的所有链接，所有可以和我们沟通的方法，所有的视频，所有的博客等等</a:t>
            </a:r>
            <a:endParaRPr lang="en-US" altLang="zh-CN" dirty="0" smtClean="0"/>
          </a:p>
          <a:p>
            <a:endParaRPr lang="en-US" dirty="0" smtClean="0"/>
          </a:p>
          <a:p>
            <a:r>
              <a:rPr lang="en-US" dirty="0" smtClean="0"/>
              <a:t> and it gives you also some links to our product documentation</a:t>
            </a:r>
          </a:p>
          <a:p>
            <a:r>
              <a:rPr lang="zh-CN" altLang="en-US" dirty="0" smtClean="0"/>
              <a:t>还有文档的链接</a:t>
            </a:r>
            <a:endParaRPr lang="en-US" dirty="0" smtClean="0"/>
          </a:p>
          <a:p>
            <a:endParaRPr lang="en-US" dirty="0" smtClean="0"/>
          </a:p>
          <a:p>
            <a:r>
              <a:rPr lang="en-US" dirty="0" smtClean="0"/>
              <a:t>again we monitor a Twitter channel.</a:t>
            </a:r>
            <a:r>
              <a:rPr lang="en-US" baseline="0" dirty="0" smtClean="0"/>
              <a:t> We </a:t>
            </a:r>
            <a:r>
              <a:rPr lang="en-US" dirty="0" smtClean="0"/>
              <a:t>monitor a slack channel you can join</a:t>
            </a:r>
          </a:p>
          <a:p>
            <a:r>
              <a:rPr lang="zh-CN" altLang="en-US" dirty="0" smtClean="0"/>
              <a:t>再说一次，我们监控有</a:t>
            </a:r>
            <a:r>
              <a:rPr lang="en-US" altLang="zh-CN" dirty="0" smtClean="0"/>
              <a:t>Twitter</a:t>
            </a:r>
            <a:r>
              <a:rPr lang="en-US" altLang="zh-CN" baseline="0" dirty="0" smtClean="0"/>
              <a:t> channel</a:t>
            </a:r>
            <a:r>
              <a:rPr lang="zh-CN" altLang="en-US" baseline="0" dirty="0" smtClean="0"/>
              <a:t>。我们监控</a:t>
            </a:r>
            <a:r>
              <a:rPr lang="en-US" altLang="zh-CN" baseline="0" dirty="0" smtClean="0"/>
              <a:t>slack channel</a:t>
            </a:r>
            <a:r>
              <a:rPr lang="zh-CN" altLang="en-US" baseline="0" dirty="0" smtClean="0"/>
              <a:t>，你可以加入</a:t>
            </a:r>
            <a:endParaRPr lang="en-US" dirty="0" smtClean="0"/>
          </a:p>
          <a:p>
            <a:endParaRPr lang="en-US" dirty="0" smtClean="0"/>
          </a:p>
          <a:p>
            <a:r>
              <a:rPr lang="en-US" dirty="0" smtClean="0"/>
              <a:t>we have on stack overflow of ask questions as well </a:t>
            </a:r>
          </a:p>
          <a:p>
            <a:r>
              <a:rPr lang="zh-CN" altLang="en-US" dirty="0" smtClean="0"/>
              <a:t>我们通过</a:t>
            </a:r>
            <a:r>
              <a:rPr lang="en-US" altLang="zh-CN" dirty="0" smtClean="0"/>
              <a:t>stack</a:t>
            </a:r>
            <a:r>
              <a:rPr lang="en-US" altLang="zh-CN" baseline="0" dirty="0" smtClean="0"/>
              <a:t> overflow</a:t>
            </a:r>
            <a:r>
              <a:rPr lang="zh-CN" altLang="en-US" baseline="0" dirty="0" smtClean="0"/>
              <a:t>回答问题</a:t>
            </a:r>
            <a:endParaRPr lang="en-US" dirty="0" smtClean="0"/>
          </a:p>
          <a:p>
            <a:endParaRPr lang="en-US" dirty="0" smtClean="0"/>
          </a:p>
          <a:p>
            <a:r>
              <a:rPr lang="en-US" dirty="0" smtClean="0"/>
              <a:t>anyway you want to engage us we've tried to create some social media channel to do so </a:t>
            </a:r>
          </a:p>
          <a:p>
            <a:r>
              <a:rPr lang="zh-CN" altLang="en-US" dirty="0" smtClean="0"/>
              <a:t>不管你想用任何方法联系我们，我们都会创建社交媒体的</a:t>
            </a:r>
            <a:r>
              <a:rPr lang="en-US" altLang="zh-CN" dirty="0" smtClean="0"/>
              <a:t>channel</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38</a:t>
            </a:fld>
            <a:endParaRPr lang="en-US"/>
          </a:p>
        </p:txBody>
      </p:sp>
    </p:spTree>
    <p:extLst>
      <p:ext uri="{BB962C8B-B14F-4D97-AF65-F5344CB8AC3E}">
        <p14:creationId xmlns:p14="http://schemas.microsoft.com/office/powerpoint/2010/main" val="145891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 today about the Apache OpenWhisk project and </a:t>
            </a:r>
            <a:r>
              <a:rPr lang="en-US" dirty="0" err="1" smtClean="0"/>
              <a:t>OpenWHisk</a:t>
            </a:r>
            <a:r>
              <a:rPr lang="en-US" dirty="0" smtClean="0"/>
              <a:t> platform and </a:t>
            </a:r>
            <a:r>
              <a:rPr lang="en-US" dirty="0" err="1" smtClean="0"/>
              <a:t>serverless</a:t>
            </a:r>
            <a:r>
              <a:rPr lang="en-US" dirty="0" smtClean="0"/>
              <a:t> programming model that is open source </a:t>
            </a:r>
          </a:p>
          <a:p>
            <a:endParaRPr lang="en-US" dirty="0" smtClean="0"/>
          </a:p>
          <a:p>
            <a:r>
              <a:rPr lang="zh-CN" altLang="en-US" baseline="0" dirty="0" smtClean="0"/>
              <a:t>感谢您的收看。</a:t>
            </a:r>
            <a:r>
              <a:rPr lang="zh-CN" altLang="en-US" dirty="0" smtClean="0"/>
              <a:t>今天我们讲到了</a:t>
            </a:r>
            <a:r>
              <a:rPr lang="en-US" altLang="zh-CN" dirty="0" smtClean="0"/>
              <a:t>Apache</a:t>
            </a:r>
            <a:r>
              <a:rPr lang="en-US" altLang="zh-CN" baseline="0" dirty="0" smtClean="0"/>
              <a:t> OpenWhisk</a:t>
            </a:r>
            <a:r>
              <a:rPr lang="zh-CN" altLang="en-US" baseline="0" dirty="0" smtClean="0"/>
              <a:t>项目，</a:t>
            </a:r>
            <a:r>
              <a:rPr lang="en-US" altLang="zh-CN" baseline="0" dirty="0" err="1" smtClean="0"/>
              <a:t>Serverless</a:t>
            </a:r>
            <a:r>
              <a:rPr lang="zh-CN" altLang="en-US" baseline="0" dirty="0" smtClean="0"/>
              <a:t>编程模型，这是个开源的项目。</a:t>
            </a:r>
            <a:endParaRPr lang="en-US" dirty="0" smtClean="0"/>
          </a:p>
          <a:p>
            <a:endParaRPr lang="en-US" dirty="0" smtClean="0"/>
          </a:p>
          <a:p>
            <a:endParaRPr lang="en-US" dirty="0" smtClean="0"/>
          </a:p>
          <a:p>
            <a:r>
              <a:rPr lang="en-US" dirty="0" smtClean="0"/>
              <a:t>and remind you that arm is about community not code</a:t>
            </a:r>
          </a:p>
          <a:p>
            <a:r>
              <a:rPr lang="zh-CN" altLang="en-US" dirty="0" smtClean="0"/>
              <a:t>请允许我再次引用</a:t>
            </a:r>
            <a:r>
              <a:rPr lang="en-US" altLang="zh-CN" dirty="0" smtClean="0"/>
              <a:t>Apache</a:t>
            </a:r>
            <a:r>
              <a:rPr lang="zh-CN" altLang="en-US" dirty="0" smtClean="0"/>
              <a:t>的宣传口号：事关社区，无关代码。</a:t>
            </a:r>
            <a:endParaRPr lang="en-US" altLang="zh-CN" dirty="0" smtClean="0"/>
          </a:p>
          <a:p>
            <a:r>
              <a:rPr lang="en-US" dirty="0" smtClean="0"/>
              <a:t>and would love to have you be a contributor and become part of our community thank you </a:t>
            </a:r>
            <a:endParaRPr lang="en-US" altLang="zh-CN" dirty="0" smtClean="0"/>
          </a:p>
          <a:p>
            <a:r>
              <a:rPr lang="zh-CN" altLang="en-US" dirty="0" smtClean="0"/>
              <a:t>我期待您能成为一个贡献者，社区的一份子。谢谢。</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39</a:t>
            </a:fld>
            <a:endParaRPr lang="en-US"/>
          </a:p>
        </p:txBody>
      </p:sp>
    </p:spTree>
    <p:extLst>
      <p:ext uri="{BB962C8B-B14F-4D97-AF65-F5344CB8AC3E}">
        <p14:creationId xmlns:p14="http://schemas.microsoft.com/office/powerpoint/2010/main" val="236645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3</a:t>
            </a:fld>
            <a:endParaRPr lang="en-US"/>
          </a:p>
        </p:txBody>
      </p:sp>
    </p:spTree>
    <p:extLst>
      <p:ext uri="{BB962C8B-B14F-4D97-AF65-F5344CB8AC3E}">
        <p14:creationId xmlns:p14="http://schemas.microsoft.com/office/powerpoint/2010/main" val="1447062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Serverless</a:t>
            </a:r>
            <a:r>
              <a:rPr lang="zh-CN" altLang="en-US" dirty="0" smtClean="0"/>
              <a:t>计算平台可以实现微服务</a:t>
            </a:r>
            <a:endParaRPr lang="en-US" altLang="zh-CN" dirty="0" smtClean="0"/>
          </a:p>
          <a:p>
            <a:r>
              <a:rPr lang="en-US" dirty="0" err="1" smtClean="0"/>
              <a:t>Serverlessj</a:t>
            </a:r>
            <a:r>
              <a:rPr lang="en-US" altLang="zh-CN" dirty="0" err="1" smtClean="0"/>
              <a:t>i</a:t>
            </a:r>
            <a:r>
              <a:rPr lang="en-US" altLang="zh-CN" dirty="0" smtClean="0"/>
              <a:t> </a:t>
            </a:r>
            <a:r>
              <a:rPr lang="zh-CN" altLang="en-US" dirty="0" smtClean="0"/>
              <a:t>算平台和微服务平台互相补充。</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8</a:t>
            </a:fld>
            <a:endParaRPr lang="en-US"/>
          </a:p>
        </p:txBody>
      </p:sp>
    </p:spTree>
    <p:extLst>
      <p:ext uri="{BB962C8B-B14F-4D97-AF65-F5344CB8AC3E}">
        <p14:creationId xmlns:p14="http://schemas.microsoft.com/office/powerpoint/2010/main" val="536985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InfoWorld,</a:t>
            </a:r>
            <a:r>
              <a:rPr lang="en-US" baseline="0" dirty="0"/>
              <a:t> May 2017, “</a:t>
            </a:r>
            <a:r>
              <a:rPr lang="en-US" b="1" dirty="0"/>
              <a:t>Get functional! 5 open source frameworks for </a:t>
            </a:r>
            <a:r>
              <a:rPr lang="en-US" b="1" dirty="0" err="1"/>
              <a:t>serverless</a:t>
            </a:r>
            <a:r>
              <a:rPr lang="en-US" b="1" dirty="0"/>
              <a:t> computing"</a:t>
            </a:r>
            <a:endParaRPr lang="en-US" dirty="0"/>
          </a:p>
          <a:p>
            <a:r>
              <a:rPr lang="en-US" dirty="0"/>
              <a:t>http://</a:t>
            </a:r>
            <a:r>
              <a:rPr lang="en-US" dirty="0" err="1"/>
              <a:t>www.infoworld.com</a:t>
            </a:r>
            <a:r>
              <a:rPr lang="en-US" dirty="0"/>
              <a:t>/article/3193119/open-source-tools/get-functional-5-open-source-frameworks-for-serverless-computing.html</a:t>
            </a:r>
          </a:p>
          <a:p>
            <a:endParaRPr lang="en-US" dirty="0"/>
          </a:p>
          <a:p>
            <a:pPr marL="171450" indent="-171450">
              <a:buFont typeface="Arial" charset="0"/>
              <a:buChar char="•"/>
            </a:pPr>
            <a:r>
              <a:rPr lang="en-US" dirty="0"/>
              <a:t>https://</a:t>
            </a:r>
            <a:r>
              <a:rPr lang="en-US" dirty="0" err="1"/>
              <a:t>aws.amazon.com</a:t>
            </a:r>
            <a:r>
              <a:rPr lang="en-US" dirty="0"/>
              <a:t>/lambda/</a:t>
            </a:r>
          </a:p>
          <a:p>
            <a:pPr marL="171450" indent="-171450">
              <a:buFont typeface="Arial" charset="0"/>
              <a:buChar char="•"/>
            </a:pPr>
            <a:r>
              <a:rPr lang="en-US" dirty="0"/>
              <a:t>https://</a:t>
            </a:r>
            <a:r>
              <a:rPr lang="en-US" dirty="0" err="1"/>
              <a:t>github.com</a:t>
            </a:r>
            <a:r>
              <a:rPr lang="en-US" dirty="0"/>
              <a:t>/iron-</a:t>
            </a:r>
            <a:r>
              <a:rPr lang="en-US" dirty="0" err="1"/>
              <a:t>io</a:t>
            </a:r>
            <a:r>
              <a:rPr lang="en-US" dirty="0"/>
              <a:t>/functions</a:t>
            </a:r>
          </a:p>
          <a:p>
            <a:pPr marL="171450" indent="-171450">
              <a:buFont typeface="Arial"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11</a:t>
            </a:fld>
            <a:endParaRPr lang="en-US"/>
          </a:p>
        </p:txBody>
      </p:sp>
    </p:spTree>
    <p:extLst>
      <p:ext uri="{BB962C8B-B14F-4D97-AF65-F5344CB8AC3E}">
        <p14:creationId xmlns:p14="http://schemas.microsoft.com/office/powerpoint/2010/main" val="87289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Router (Nginx):</a:t>
            </a:r>
            <a:r>
              <a:rPr lang="en-US" sz="1200" kern="1200" dirty="0" smtClean="0">
                <a:solidFill>
                  <a:schemeClr val="tx1"/>
                </a:solidFill>
                <a:effectLst/>
                <a:latin typeface="+mn-lt"/>
                <a:ea typeface="+mn-ea"/>
                <a:cs typeface="+mn-cs"/>
              </a:rPr>
              <a:t> Router is a simple proxy server, which receives HTTP requests, passes them to the OpenWhisk controller, retrieves responses for those HTTP requests, and sends the responses back to client/OpenWhisk CLI. OpenWhisk deploys a single instance of </a:t>
            </a:r>
            <a:r>
              <a:rPr lang="en-US" sz="1200" u="sng" kern="1200" dirty="0" smtClean="0">
                <a:solidFill>
                  <a:schemeClr val="tx1"/>
                </a:solidFill>
                <a:effectLst/>
                <a:latin typeface="+mn-lt"/>
                <a:ea typeface="+mn-ea"/>
                <a:cs typeface="+mn-cs"/>
                <a:hlinkClick r:id="rId3"/>
              </a:rPr>
              <a:t>nginx</a:t>
            </a:r>
            <a:r>
              <a:rPr lang="en-US" sz="1200" kern="1200" dirty="0" smtClean="0">
                <a:solidFill>
                  <a:schemeClr val="tx1"/>
                </a:solidFill>
                <a:effectLst/>
                <a:latin typeface="+mn-lt"/>
                <a:ea typeface="+mn-ea"/>
                <a:cs typeface="+mn-cs"/>
              </a:rPr>
              <a:t> as a router.   It</a:t>
            </a:r>
            <a:r>
              <a:rPr lang="en-US" sz="1200" kern="1200" baseline="0" dirty="0" smtClean="0">
                <a:solidFill>
                  <a:schemeClr val="tx1"/>
                </a:solidFill>
                <a:effectLst/>
                <a:latin typeface="+mn-lt"/>
                <a:ea typeface="+mn-ea"/>
                <a:cs typeface="+mn-cs"/>
              </a:rPr>
              <a:t> serves as the SSL Termination point for client requests.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Controller:</a:t>
            </a:r>
            <a:r>
              <a:rPr lang="en-US" sz="1200" kern="1200" dirty="0" smtClean="0">
                <a:solidFill>
                  <a:schemeClr val="tx1"/>
                </a:solidFill>
                <a:effectLst/>
                <a:latin typeface="+mn-lt"/>
                <a:ea typeface="+mn-ea"/>
                <a:cs typeface="+mn-cs"/>
              </a:rPr>
              <a:t> OpenWhisk controller implements CRUD APIs for Actions, Triggers, and Rules, which are the primary building blocks of any OpenWhisk application.  </a:t>
            </a:r>
            <a:r>
              <a:rPr lang="en-US" sz="1200" u="sng" kern="1200" dirty="0" smtClean="0">
                <a:solidFill>
                  <a:schemeClr val="tx1"/>
                </a:solidFill>
                <a:effectLst/>
                <a:latin typeface="+mn-lt"/>
                <a:ea typeface="+mn-ea"/>
                <a:cs typeface="+mn-cs"/>
                <a:hlinkClick r:id="rId4"/>
              </a:rPr>
              <a:t>Here</a:t>
            </a:r>
            <a:r>
              <a:rPr lang="en-US" sz="1200" kern="1200" dirty="0" smtClean="0">
                <a:solidFill>
                  <a:schemeClr val="tx1"/>
                </a:solidFill>
                <a:effectLst/>
                <a:latin typeface="+mn-lt"/>
                <a:ea typeface="+mn-ea"/>
                <a:cs typeface="+mn-cs"/>
              </a:rPr>
              <a:t> is the source code of all those APIs.  Controller creates an activation record in CouchDB for any new action. Controller also performs two key functions, Activator and Load Balancer.</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Load Balancer:</a:t>
            </a:r>
            <a:r>
              <a:rPr lang="en-US" sz="1200" kern="1200" dirty="0" smtClean="0">
                <a:solidFill>
                  <a:schemeClr val="tx1"/>
                </a:solidFill>
                <a:effectLst/>
                <a:latin typeface="+mn-lt"/>
                <a:ea typeface="+mn-ea"/>
                <a:cs typeface="+mn-cs"/>
              </a:rPr>
              <a:t> When a trigger is fired and an action needs to be executed, </a:t>
            </a:r>
            <a:r>
              <a:rPr lang="en-US" sz="1200" u="sng" kern="1200" dirty="0" smtClean="0">
                <a:solidFill>
                  <a:schemeClr val="tx1"/>
                </a:solidFill>
                <a:effectLst/>
                <a:latin typeface="+mn-lt"/>
                <a:ea typeface="+mn-ea"/>
                <a:cs typeface="+mn-cs"/>
                <a:hlinkClick r:id="rId5"/>
              </a:rPr>
              <a:t>load balancer</a:t>
            </a:r>
            <a:r>
              <a:rPr lang="en-US" sz="1200" kern="1200" dirty="0" smtClean="0">
                <a:solidFill>
                  <a:schemeClr val="tx1"/>
                </a:solidFill>
                <a:effectLst/>
                <a:latin typeface="+mn-lt"/>
                <a:ea typeface="+mn-ea"/>
                <a:cs typeface="+mn-cs"/>
              </a:rPr>
              <a:t> plays key role in identifying which invoker should perform the execution. Load balancer runs a Round Robin Scheduling Algorithm to determine which invoker is free to execute action. </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Activator:</a:t>
            </a:r>
            <a:r>
              <a:rPr lang="en-US" sz="1200" kern="1200" dirty="0" smtClean="0">
                <a:solidFill>
                  <a:schemeClr val="tx1"/>
                </a:solidFill>
                <a:effectLst/>
                <a:latin typeface="+mn-lt"/>
                <a:ea typeface="+mn-ea"/>
                <a:cs typeface="+mn-cs"/>
              </a:rPr>
              <a:t> Once Load Balancer identifies an invoker, Activator publishes message on Kafka bus for that invoker to pick up. Each invoker has its own topic on Kafka where Activator can send a message to specific invoker.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actions can be performed in blocking (synchronous) or </a:t>
            </a:r>
            <a:r>
              <a:rPr lang="en-US" sz="1200" kern="1200" dirty="0" err="1" smtClean="0">
                <a:solidFill>
                  <a:schemeClr val="tx1"/>
                </a:solidFill>
                <a:effectLst/>
                <a:latin typeface="+mn-lt"/>
                <a:ea typeface="+mn-ea"/>
                <a:cs typeface="+mn-cs"/>
              </a:rPr>
              <a:t>nonblocking</a:t>
            </a:r>
            <a:r>
              <a:rPr lang="en-US" sz="1200" kern="1200" dirty="0" smtClean="0">
                <a:solidFill>
                  <a:schemeClr val="tx1"/>
                </a:solidFill>
                <a:effectLst/>
                <a:latin typeface="+mn-lt"/>
                <a:ea typeface="+mn-ea"/>
                <a:cs typeface="+mn-cs"/>
              </a:rPr>
              <a:t> (asynchronous) mode. Generally controller creates an activation record and sends message on Kafka queue so that actions are performed asynchronously. But if some actions need to be performed in blocking mode, controller waits for the invoker to complete execution and returns the results back.  </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Message Bus:</a:t>
            </a:r>
            <a:r>
              <a:rPr lang="en-US" sz="1200" kern="1200" dirty="0" smtClean="0">
                <a:solidFill>
                  <a:schemeClr val="tx1"/>
                </a:solidFill>
                <a:effectLst/>
                <a:latin typeface="+mn-lt"/>
                <a:ea typeface="+mn-ea"/>
                <a:cs typeface="+mn-cs"/>
              </a:rPr>
              <a:t> OpenWhisk deploys </a:t>
            </a:r>
            <a:r>
              <a:rPr lang="en-US" sz="1200" u="sng" kern="1200" dirty="0" smtClean="0">
                <a:solidFill>
                  <a:schemeClr val="tx1"/>
                </a:solidFill>
                <a:effectLst/>
                <a:latin typeface="+mn-lt"/>
                <a:ea typeface="+mn-ea"/>
                <a:cs typeface="+mn-cs"/>
                <a:hlinkClick r:id="rId6"/>
              </a:rPr>
              <a:t>Kafka</a:t>
            </a:r>
            <a:r>
              <a:rPr lang="en-US" sz="1200" kern="1200" dirty="0" smtClean="0">
                <a:solidFill>
                  <a:schemeClr val="tx1"/>
                </a:solidFill>
                <a:effectLst/>
                <a:latin typeface="+mn-lt"/>
                <a:ea typeface="+mn-ea"/>
                <a:cs typeface="+mn-cs"/>
              </a:rPr>
              <a:t> as a message bus between controller and a list of invokers. Message bus contains a list of topics, one per invoker.  </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Invoker:</a:t>
            </a:r>
            <a:r>
              <a:rPr lang="en-US" sz="1200" kern="1200" dirty="0" smtClean="0">
                <a:solidFill>
                  <a:schemeClr val="tx1"/>
                </a:solidFill>
                <a:effectLst/>
                <a:latin typeface="+mn-lt"/>
                <a:ea typeface="+mn-ea"/>
                <a:cs typeface="+mn-cs"/>
              </a:rPr>
              <a:t> OpenWhisk deploys a bunch of invokers, which are responsible for executing actions. Invoker spawns a new Docker container by injecting the code representing the action that can be in any one of three technologies including Swift, NodeJS, or Java. After the execution, invoker updates activation record in CouchDB and releases all the resources including container.</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Document Store:</a:t>
            </a:r>
            <a:r>
              <a:rPr lang="en-US" sz="1200" kern="1200" dirty="0" smtClean="0">
                <a:solidFill>
                  <a:schemeClr val="tx1"/>
                </a:solidFill>
                <a:effectLst/>
                <a:latin typeface="+mn-lt"/>
                <a:ea typeface="+mn-ea"/>
                <a:cs typeface="+mn-cs"/>
              </a:rPr>
              <a:t> OpenWhisk can be deployed with </a:t>
            </a:r>
            <a:r>
              <a:rPr lang="en-US" sz="1200" u="sng" kern="1200" dirty="0" smtClean="0">
                <a:solidFill>
                  <a:schemeClr val="tx1"/>
                </a:solidFill>
                <a:effectLst/>
                <a:latin typeface="+mn-lt"/>
                <a:ea typeface="+mn-ea"/>
                <a:cs typeface="+mn-cs"/>
                <a:hlinkClick r:id="rId7"/>
              </a:rPr>
              <a:t>CouchDB</a:t>
            </a:r>
            <a:r>
              <a:rPr lang="en-US" sz="1200" kern="1200" dirty="0" smtClean="0">
                <a:solidFill>
                  <a:schemeClr val="tx1"/>
                </a:solidFill>
                <a:effectLst/>
                <a:latin typeface="+mn-lt"/>
                <a:ea typeface="+mn-ea"/>
                <a:cs typeface="+mn-cs"/>
              </a:rPr>
              <a:t> or </a:t>
            </a:r>
            <a:r>
              <a:rPr lang="en-US" sz="1200" u="sng" kern="1200" dirty="0" smtClean="0">
                <a:solidFill>
                  <a:schemeClr val="tx1"/>
                </a:solidFill>
                <a:effectLst/>
                <a:latin typeface="+mn-lt"/>
                <a:ea typeface="+mn-ea"/>
                <a:cs typeface="+mn-cs"/>
                <a:hlinkClick r:id="rId8"/>
              </a:rPr>
              <a:t>Cloudant</a:t>
            </a:r>
            <a:r>
              <a:rPr lang="en-US" sz="1200" kern="1200" dirty="0" smtClean="0">
                <a:solidFill>
                  <a:schemeClr val="tx1"/>
                </a:solidFill>
                <a:effectLst/>
                <a:latin typeface="+mn-lt"/>
                <a:ea typeface="+mn-ea"/>
                <a:cs typeface="+mn-cs"/>
              </a:rPr>
              <a:t>. This is database where all metadata related to Actions, Triggers, and Rules are stored.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https://</a:t>
            </a:r>
            <a:r>
              <a:rPr lang="en-US" sz="1200" kern="1200" dirty="0" err="1" smtClean="0">
                <a:solidFill>
                  <a:schemeClr val="tx1"/>
                </a:solidFill>
                <a:effectLst/>
                <a:latin typeface="+mn-lt"/>
                <a:ea typeface="+mn-ea"/>
                <a:cs typeface="+mn-cs"/>
              </a:rPr>
              <a:t>thenewstack.io</a:t>
            </a:r>
            <a:r>
              <a:rPr lang="en-US" sz="1200" kern="1200" dirty="0" smtClean="0">
                <a:solidFill>
                  <a:schemeClr val="tx1"/>
                </a:solidFill>
                <a:effectLst/>
                <a:latin typeface="+mn-lt"/>
                <a:ea typeface="+mn-ea"/>
                <a:cs typeface="+mn-cs"/>
              </a:rPr>
              <a:t>/behind-scenes-apache-</a:t>
            </a:r>
            <a:r>
              <a:rPr lang="en-US" sz="1200" kern="1200" dirty="0" err="1" smtClean="0">
                <a:solidFill>
                  <a:schemeClr val="tx1"/>
                </a:solidFill>
                <a:effectLst/>
                <a:latin typeface="+mn-lt"/>
                <a:ea typeface="+mn-ea"/>
                <a:cs typeface="+mn-cs"/>
              </a:rPr>
              <a:t>openwhisk</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serverless</a:t>
            </a:r>
            <a:r>
              <a:rPr lang="en-US" sz="1200" kern="1200" dirty="0" smtClean="0">
                <a:solidFill>
                  <a:schemeClr val="tx1"/>
                </a:solidFill>
                <a:effectLst/>
                <a:latin typeface="+mn-lt"/>
                <a:ea typeface="+mn-ea"/>
                <a:cs typeface="+mn-cs"/>
              </a:rPr>
              <a:t>-platform/</a:t>
            </a:r>
          </a:p>
          <a:p>
            <a:pPr lvl="0"/>
            <a:endParaRPr lang="en-US" sz="1200" kern="1200" dirty="0" smtClean="0">
              <a:solidFill>
                <a:schemeClr val="tx1"/>
              </a:solidFill>
              <a:effectLst/>
              <a:latin typeface="+mn-lt"/>
              <a:ea typeface="+mn-ea"/>
              <a:cs typeface="+mn-cs"/>
            </a:endParaRPr>
          </a:p>
          <a:p>
            <a:pPr lvl="0"/>
            <a:r>
              <a:rPr lang="en-US" dirty="0" smtClean="0"/>
              <a:t>OpenWhisk uses </a:t>
            </a:r>
            <a:r>
              <a:rPr lang="en-US" dirty="0" smtClean="0">
                <a:hlinkClick r:id="rId9"/>
              </a:rPr>
              <a:t>consul</a:t>
            </a:r>
            <a:r>
              <a:rPr lang="en-US" dirty="0" smtClean="0"/>
              <a:t> as the single source of truth accessible by every component of the system. It also provides service discovery capabilities making it easy for the Controller to discover the entities that will invoke an Action. These entities are called as </a:t>
            </a:r>
            <a:r>
              <a:rPr lang="en-US" b="1" dirty="0" smtClean="0"/>
              <a:t>Invokers</a:t>
            </a:r>
            <a:r>
              <a:rPr lang="en-US" dirty="0" smtClean="0"/>
              <a:t>, which are directly responsible for executing the code. Consul maintains a list of available Invokers and their health status.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C999AD-79EC-4F02-84A9-EEA7F0527E47}" type="slidenum">
              <a:rPr lang="en-US" smtClean="0"/>
              <a:pPr/>
              <a:t>14</a:t>
            </a:fld>
            <a:endParaRPr lang="en-US"/>
          </a:p>
        </p:txBody>
      </p:sp>
    </p:spTree>
    <p:extLst>
      <p:ext uri="{BB962C8B-B14F-4D97-AF65-F5344CB8AC3E}">
        <p14:creationId xmlns:p14="http://schemas.microsoft.com/office/powerpoint/2010/main" val="129989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15</a:t>
            </a:fld>
            <a:endParaRPr lang="en-US"/>
          </a:p>
        </p:txBody>
      </p:sp>
    </p:spTree>
    <p:extLst>
      <p:ext uri="{BB962C8B-B14F-4D97-AF65-F5344CB8AC3E}">
        <p14:creationId xmlns:p14="http://schemas.microsoft.com/office/powerpoint/2010/main" val="144706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23</a:t>
            </a:fld>
            <a:endParaRPr lang="en-US"/>
          </a:p>
        </p:txBody>
      </p:sp>
    </p:spTree>
    <p:extLst>
      <p:ext uri="{BB962C8B-B14F-4D97-AF65-F5344CB8AC3E}">
        <p14:creationId xmlns:p14="http://schemas.microsoft.com/office/powerpoint/2010/main" val="144706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FC5863D2-B24C-9C45-B594-495C7400A570}" type="slidenum">
              <a:rPr lang="en-US">
                <a:solidFill>
                  <a:prstClr val="white"/>
                </a:solidFill>
              </a:rPr>
              <a:pPr/>
              <a:t>25</a:t>
            </a:fld>
            <a:endParaRPr lang="en-US">
              <a:solidFill>
                <a:prstClr val="white"/>
              </a:solidFill>
            </a:endParaRPr>
          </a:p>
        </p:txBody>
      </p:sp>
      <p:sp>
        <p:nvSpPr>
          <p:cNvPr id="64513"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Text Box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4865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Discuss Feed Actions</a:t>
            </a:r>
          </a:p>
          <a:p>
            <a:endParaRPr lang="en-US" baseline="0" dirty="0" smtClean="0"/>
          </a:p>
          <a:p>
            <a:r>
              <a:rPr lang="en-US" b="1" dirty="0" smtClean="0"/>
              <a:t>Hooks</a:t>
            </a:r>
          </a:p>
          <a:p>
            <a:r>
              <a:rPr lang="en-US" dirty="0" smtClean="0"/>
              <a:t>In the </a:t>
            </a:r>
            <a:r>
              <a:rPr lang="en-US" i="1" dirty="0" smtClean="0"/>
              <a:t>Hooks</a:t>
            </a:r>
            <a:r>
              <a:rPr lang="en-US" dirty="0" smtClean="0"/>
              <a:t> pattern, we set up a feed using a </a:t>
            </a:r>
            <a:r>
              <a:rPr lang="en-US" dirty="0" smtClean="0">
                <a:hlinkClick r:id="rId3"/>
              </a:rPr>
              <a:t>webhook</a:t>
            </a:r>
            <a:r>
              <a:rPr lang="en-US" dirty="0" smtClean="0"/>
              <a:t> facility exposed by another service. In this strategy, we configure a </a:t>
            </a:r>
            <a:r>
              <a:rPr lang="en-US" dirty="0" err="1" smtClean="0"/>
              <a:t>webhook</a:t>
            </a:r>
            <a:r>
              <a:rPr lang="en-US" dirty="0" smtClean="0"/>
              <a:t> on an external service to POST directly to a URL to fire a trigger. This is by far the easiest and most attractive option for implementing low-frequency feeds.</a:t>
            </a:r>
          </a:p>
          <a:p>
            <a:endParaRPr lang="en-US" dirty="0" smtClean="0"/>
          </a:p>
          <a:p>
            <a:r>
              <a:rPr lang="en-US" b="1" dirty="0" smtClean="0"/>
              <a:t>Polling</a:t>
            </a:r>
          </a:p>
          <a:p>
            <a:r>
              <a:rPr lang="en-US" dirty="0" smtClean="0"/>
              <a:t>In the "Polling" pattern, we arrange for an OpenWhisk </a:t>
            </a:r>
            <a:r>
              <a:rPr lang="en-US" i="1" dirty="0" smtClean="0"/>
              <a:t>action</a:t>
            </a:r>
            <a:r>
              <a:rPr lang="en-US" dirty="0" smtClean="0"/>
              <a:t> to poll an endpoint periodically to fetch new data. This pattern is relatively easy to build, but the frequency of events will of course be limited by the polling interval.</a:t>
            </a:r>
          </a:p>
          <a:p>
            <a:endParaRPr lang="en-US" dirty="0" smtClean="0"/>
          </a:p>
          <a:p>
            <a:r>
              <a:rPr lang="en-US" b="1" dirty="0" smtClean="0"/>
              <a:t>Connections</a:t>
            </a:r>
          </a:p>
          <a:p>
            <a:r>
              <a:rPr lang="en-US" dirty="0" smtClean="0"/>
              <a:t>In the "Connections" pattern, we stand up a separate service somewhere that maintains a persistent connection to a feed source. The connection based implementation might interact with a service endpoint via long polling, or to set up a push notification.</a:t>
            </a: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27</a:t>
            </a:fld>
            <a:endParaRPr lang="en-US"/>
          </a:p>
        </p:txBody>
      </p:sp>
    </p:spTree>
    <p:extLst>
      <p:ext uri="{BB962C8B-B14F-4D97-AF65-F5344CB8AC3E}">
        <p14:creationId xmlns:p14="http://schemas.microsoft.com/office/powerpoint/2010/main" val="138477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001" cy="6858000"/>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0" y="5760721"/>
            <a:ext cx="12192000" cy="1097280"/>
          </a:xfrm>
          <a:prstGeom prst="rect">
            <a:avLst/>
          </a:prstGeom>
          <a:solidFill>
            <a:srgbClr val="005C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a:p>
        </p:txBody>
      </p:sp>
      <p:sp>
        <p:nvSpPr>
          <p:cNvPr id="13" name="Text Placeholder 6"/>
          <p:cNvSpPr>
            <a:spLocks noGrp="1"/>
          </p:cNvSpPr>
          <p:nvPr>
            <p:ph type="body" sz="quarter" idx="11" hasCustomPrompt="1"/>
          </p:nvPr>
        </p:nvSpPr>
        <p:spPr>
          <a:xfrm>
            <a:off x="334968" y="5946569"/>
            <a:ext cx="4557666" cy="337852"/>
          </a:xfrm>
        </p:spPr>
        <p:txBody>
          <a:bodyPr lIns="0" tIns="0" rIns="0" bIns="0" anchor="ctr" anchorCtr="0">
            <a:noAutofit/>
          </a:bodyPr>
          <a:lstStyle>
            <a:lvl1pPr marL="0" indent="0">
              <a:spcBef>
                <a:spcPts val="0"/>
              </a:spcBef>
              <a:buNone/>
              <a:defRPr sz="20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7" name="Rectangle 16"/>
          <p:cNvSpPr/>
          <p:nvPr userDrawn="1"/>
        </p:nvSpPr>
        <p:spPr>
          <a:xfrm>
            <a:off x="0" y="-33252"/>
            <a:ext cx="12188825" cy="104502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 Placeholder 6"/>
          <p:cNvSpPr>
            <a:spLocks noGrp="1"/>
          </p:cNvSpPr>
          <p:nvPr>
            <p:ph type="body" sz="quarter" idx="12" hasCustomPrompt="1"/>
          </p:nvPr>
        </p:nvSpPr>
        <p:spPr>
          <a:xfrm>
            <a:off x="334969" y="6406737"/>
            <a:ext cx="3169921" cy="274320"/>
          </a:xfrm>
        </p:spPr>
        <p:txBody>
          <a:bodyPr lIns="0" tIns="0" rIns="0" bIns="0" anchor="ctr" anchorCtr="0">
            <a:noAutofit/>
          </a:bodyPr>
          <a:lstStyle>
            <a:lvl1pPr marL="0" indent="0">
              <a:spcBef>
                <a:spcPts val="0"/>
              </a:spcBef>
              <a:buNone/>
              <a:defRPr sz="16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Session Info</a:t>
            </a:r>
            <a:endParaRPr lang="en-US" dirty="0"/>
          </a:p>
        </p:txBody>
      </p:sp>
    </p:spTree>
    <p:extLst>
      <p:ext uri="{BB962C8B-B14F-4D97-AF65-F5344CB8AC3E}">
        <p14:creationId xmlns:p14="http://schemas.microsoft.com/office/powerpoint/2010/main" val="40115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055" y="239882"/>
            <a:ext cx="11704320" cy="430887"/>
          </a:xfrm>
        </p:spPr>
        <p:txBody>
          <a:bodyPr/>
          <a:lstStyle>
            <a:lvl1pPr>
              <a:defRPr sz="2800" baseline="0">
                <a:solidFill>
                  <a:srgbClr val="0070C0"/>
                </a:solidFill>
              </a:defRPr>
            </a:lvl1pPr>
          </a:lstStyle>
          <a:p>
            <a:r>
              <a:rPr lang="en-US" dirty="0"/>
              <a:t>Click to add title</a:t>
            </a:r>
          </a:p>
        </p:txBody>
      </p:sp>
      <p:sp>
        <p:nvSpPr>
          <p:cNvPr id="7" name="Text Placeholder 6"/>
          <p:cNvSpPr>
            <a:spLocks noGrp="1"/>
          </p:cNvSpPr>
          <p:nvPr>
            <p:ph type="body" sz="quarter" idx="10"/>
          </p:nvPr>
        </p:nvSpPr>
        <p:spPr>
          <a:xfrm>
            <a:off x="294055" y="916711"/>
            <a:ext cx="11345334" cy="1468094"/>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14" y="6370567"/>
            <a:ext cx="1871016" cy="336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Logo-Botto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627" y="239882"/>
            <a:ext cx="11704320" cy="430887"/>
          </a:xfrm>
        </p:spPr>
        <p:txBody>
          <a:bodyPr/>
          <a:lstStyle>
            <a:lvl1pPr>
              <a:defRPr sz="2800" baseline="0">
                <a:solidFill>
                  <a:srgbClr val="0070C0"/>
                </a:solidFill>
              </a:defRPr>
            </a:lvl1pPr>
          </a:lstStyle>
          <a:p>
            <a:r>
              <a:rPr lang="en-US" dirty="0"/>
              <a:t>Click to add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14" y="6370567"/>
            <a:ext cx="1871016" cy="336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Logo-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627" y="239882"/>
            <a:ext cx="9367073" cy="430887"/>
          </a:xfrm>
        </p:spPr>
        <p:txBody>
          <a:bodyPr/>
          <a:lstStyle>
            <a:lvl1pPr>
              <a:defRPr sz="2800" baseline="0">
                <a:solidFill>
                  <a:srgbClr val="0070C0"/>
                </a:solidFill>
              </a:defRPr>
            </a:lvl1pPr>
          </a:lstStyle>
          <a:p>
            <a:r>
              <a:rPr lang="en-US" dirty="0"/>
              <a:t>Click to add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51814" y="286977"/>
            <a:ext cx="1871016" cy="336695"/>
          </a:xfrm>
          <a:prstGeom prst="rect">
            <a:avLst/>
          </a:prstGeom>
        </p:spPr>
      </p:pic>
    </p:spTree>
    <p:extLst>
      <p:ext uri="{BB962C8B-B14F-4D97-AF65-F5344CB8AC3E}">
        <p14:creationId xmlns:p14="http://schemas.microsoft.com/office/powerpoint/2010/main" val="82703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627" y="239882"/>
            <a:ext cx="11665773" cy="430887"/>
          </a:xfrm>
        </p:spPr>
        <p:txBody>
          <a:bodyPr/>
          <a:lstStyle>
            <a:lvl1pPr>
              <a:defRPr sz="2800" baseline="0">
                <a:solidFill>
                  <a:srgbClr val="0070C0"/>
                </a:solidFill>
              </a:defRPr>
            </a:lvl1pPr>
          </a:lstStyle>
          <a:p>
            <a:r>
              <a:rPr lang="en-US" dirty="0"/>
              <a:t>Click to add title</a:t>
            </a:r>
          </a:p>
        </p:txBody>
      </p:sp>
    </p:spTree>
    <p:extLst>
      <p:ext uri="{BB962C8B-B14F-4D97-AF65-F5344CB8AC3E}">
        <p14:creationId xmlns:p14="http://schemas.microsoft.com/office/powerpoint/2010/main" val="160381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4" y="4169664"/>
            <a:ext cx="9060469" cy="446276"/>
          </a:xfrm>
        </p:spPr>
        <p:txBody>
          <a:bodyPr/>
          <a:lstStyle>
            <a:lvl1pPr marL="0" indent="0">
              <a:spcBef>
                <a:spcPts val="1320"/>
              </a:spcBef>
              <a:buNone/>
              <a:defRPr sz="2900" baseline="0">
                <a:solidFill>
                  <a:schemeClr val="tx1"/>
                </a:solidFill>
              </a:defRPr>
            </a:lvl1pPr>
            <a:lvl5pPr>
              <a:buNone/>
              <a:defRPr/>
            </a:lvl5pPr>
          </a:lstStyle>
          <a:p>
            <a:pPr lvl="0"/>
            <a:r>
              <a:rPr lang="en-US" smtClean="0"/>
              <a:t>Click to edit Master text styles</a:t>
            </a:r>
          </a:p>
        </p:txBody>
      </p:sp>
      <p:sp>
        <p:nvSpPr>
          <p:cNvPr id="9" name="Title 8"/>
          <p:cNvSpPr>
            <a:spLocks noGrp="1"/>
          </p:cNvSpPr>
          <p:nvPr>
            <p:ph type="title"/>
          </p:nvPr>
        </p:nvSpPr>
        <p:spPr>
          <a:xfrm>
            <a:off x="377954" y="2063819"/>
            <a:ext cx="9060469" cy="1815882"/>
          </a:xfrm>
        </p:spPr>
        <p:txBody>
          <a:bodyPr anchor="b"/>
          <a:lstStyle>
            <a:lvl1pPr>
              <a:defRPr sz="5900" baseline="0">
                <a:solidFill>
                  <a:schemeClr val="tx1"/>
                </a:solidFill>
                <a:latin typeface="HelvNeue Bold for IBM"/>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397026" y="323157"/>
            <a:ext cx="2848241" cy="218212"/>
          </a:xfrm>
          <a:prstGeom prst="rect">
            <a:avLst/>
          </a:prstGeom>
        </p:spPr>
      </p:pic>
      <p:pic>
        <p:nvPicPr>
          <p:cNvPr id="3" name="Picture 2"/>
          <p:cNvPicPr>
            <a:picLocks noChangeAspect="1"/>
          </p:cNvPicPr>
          <p:nvPr userDrawn="1"/>
        </p:nvPicPr>
        <p:blipFill>
          <a:blip r:embed="rId3"/>
          <a:stretch>
            <a:fillRect/>
          </a:stretch>
        </p:blipFill>
        <p:spPr>
          <a:xfrm rot="16200000">
            <a:off x="7811143" y="2318092"/>
            <a:ext cx="6091267" cy="2082617"/>
          </a:xfrm>
          <a:prstGeom prst="rect">
            <a:avLst/>
          </a:prstGeom>
        </p:spPr>
      </p:pic>
      <p:pic>
        <p:nvPicPr>
          <p:cNvPr id="11" name="Picture 10"/>
          <p:cNvPicPr>
            <a:picLocks noChangeAspect="1"/>
          </p:cNvPicPr>
          <p:nvPr userDrawn="1"/>
        </p:nvPicPr>
        <p:blipFill>
          <a:blip r:embed="rId4"/>
          <a:stretch>
            <a:fillRect/>
          </a:stretch>
        </p:blipFill>
        <p:spPr>
          <a:xfrm>
            <a:off x="383917" y="6118675"/>
            <a:ext cx="756625" cy="281363"/>
          </a:xfrm>
          <a:prstGeom prst="rect">
            <a:avLst/>
          </a:prstGeom>
        </p:spPr>
      </p:pic>
    </p:spTree>
    <p:extLst>
      <p:ext uri="{BB962C8B-B14F-4D97-AF65-F5344CB8AC3E}">
        <p14:creationId xmlns:p14="http://schemas.microsoft.com/office/powerpoint/2010/main" val="1050728133"/>
      </p:ext>
    </p:extLst>
  </p:cSld>
  <p:clrMapOvr>
    <a:masterClrMapping/>
  </p:clrMapOvr>
  <p:timing>
    <p:tnLst>
      <p:par>
        <p:cTn xmlns:p14="http://schemas.microsoft.com/office/powerpoint/2010/main" id="1" dur="indefinite" restart="never" nodeType="tmRoot"/>
      </p:par>
    </p:tnLst>
  </p:timing>
  <p:hf hdr="0" ftr="0" dt="0"/>
  <p:extLst>
    <p:ext uri="{DCECCB84-F9BA-43D5-87BE-67443E8EF086}">
      <p15:sldGuideLst xmlns="" xmlns:p15="http://schemas.microsoft.com/office/powerpoint/2012/main">
        <p15:guide id="1" orient="horz" pos="3026" userDrawn="1">
          <p15:clr>
            <a:srgbClr val="FBAE40"/>
          </p15:clr>
        </p15:guide>
        <p15:guide id="2" pos="1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Sub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10515600" cy="4756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6479C74-B662-D84D-A09F-16BAEE02049E}" type="datetime1">
              <a:rPr lang="en-US" smtClean="0"/>
              <a:t>30/08/17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133600" cy="365125"/>
          </a:xfrm>
          <a:prstGeom prst="rect">
            <a:avLst/>
          </a:prstGeom>
        </p:spPr>
        <p:txBody>
          <a:bodyPr/>
          <a:lstStyle/>
          <a:p>
            <a:fld id="{019380CA-75FF-554C-A3E7-7D7ED8257EA2}"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682" y="61130"/>
            <a:ext cx="3053901" cy="584605"/>
          </a:xfrm>
          <a:prstGeom prst="rect">
            <a:avLst/>
          </a:prstGeom>
        </p:spPr>
      </p:pic>
      <p:sp>
        <p:nvSpPr>
          <p:cNvPr id="9" name="Title 1"/>
          <p:cNvSpPr>
            <a:spLocks noGrp="1"/>
          </p:cNvSpPr>
          <p:nvPr>
            <p:ph type="title"/>
          </p:nvPr>
        </p:nvSpPr>
        <p:spPr>
          <a:xfrm>
            <a:off x="838200" y="365125"/>
            <a:ext cx="10515600" cy="1325563"/>
          </a:xfrm>
        </p:spPr>
        <p:txBody>
          <a:bodyPr/>
          <a:lstStyle>
            <a:lvl1pPr>
              <a:defRPr b="1" u="sng">
                <a:latin typeface="+mn-lt"/>
              </a:defRPr>
            </a:lvl1pPr>
          </a:lstStyle>
          <a:p>
            <a:r>
              <a:rPr lang="en-US" dirty="0"/>
              <a:t>Click to edit Master title style</a:t>
            </a:r>
          </a:p>
        </p:txBody>
      </p:sp>
    </p:spTree>
    <p:extLst>
      <p:ext uri="{BB962C8B-B14F-4D97-AF65-F5344CB8AC3E}">
        <p14:creationId xmlns:p14="http://schemas.microsoft.com/office/powerpoint/2010/main" val="3860455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89" y="239882"/>
            <a:ext cx="11704320" cy="430887"/>
          </a:xfrm>
          <a:prstGeom prst="rect">
            <a:avLst/>
          </a:prstGeom>
        </p:spPr>
        <p:txBody>
          <a:bodyPr vert="horz" wrap="square" lIns="0" tIns="0" rIns="822960" bIns="0" rtlCol="0" anchor="t" anchorCtr="0">
            <a:spAutoFit/>
          </a:bodyPr>
          <a:lstStyle/>
          <a:p>
            <a:r>
              <a:rPr lang="en-US" dirty="0"/>
              <a:t>Click to add title</a:t>
            </a:r>
          </a:p>
        </p:txBody>
      </p:sp>
      <p:sp>
        <p:nvSpPr>
          <p:cNvPr id="3" name="Text Placeholder 2"/>
          <p:cNvSpPr>
            <a:spLocks noGrp="1"/>
          </p:cNvSpPr>
          <p:nvPr>
            <p:ph type="body" idx="1"/>
          </p:nvPr>
        </p:nvSpPr>
        <p:spPr>
          <a:xfrm>
            <a:off x="298989" y="918722"/>
            <a:ext cx="11330111" cy="1468094"/>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869778" y="6572047"/>
            <a:ext cx="243314"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sp>
        <p:nvSpPr>
          <p:cNvPr id="8" name="Footer Placeholder 4"/>
          <p:cNvSpPr>
            <a:spLocks noGrp="1"/>
          </p:cNvSpPr>
          <p:nvPr>
            <p:ph type="ftr" sz="quarter" idx="3"/>
          </p:nvPr>
        </p:nvSpPr>
        <p:spPr>
          <a:xfrm>
            <a:off x="4165601" y="6356353"/>
            <a:ext cx="3860800" cy="365125"/>
          </a:xfrm>
          <a:prstGeom prst="rect">
            <a:avLst/>
          </a:prstGeom>
        </p:spPr>
        <p:txBody>
          <a:bodyPr/>
          <a:lstStyle/>
          <a:p>
            <a:endParaRPr lang="en-US">
              <a:solidFill>
                <a:prstClr val="black">
                  <a:tint val="75000"/>
                </a:prstClr>
              </a:solidFil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2" r:id="rId3"/>
    <p:sldLayoutId id="2147483742" r:id="rId4"/>
    <p:sldLayoutId id="2147483743" r:id="rId5"/>
    <p:sldLayoutId id="2147483744" r:id="rId6"/>
    <p:sldLayoutId id="214748374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kern="0" spc="-30" baseline="0">
          <a:solidFill>
            <a:srgbClr val="0070C0"/>
          </a:solidFill>
          <a:latin typeface="+mj-lt"/>
          <a:ea typeface="+mj-ea"/>
          <a:cs typeface="+mj-cs"/>
        </a:defRPr>
      </a:lvl1pPr>
    </p:titleStyle>
    <p:body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image" Target="../media/image41.jpeg"/><Relationship Id="rId9" Type="http://schemas.openxmlformats.org/officeDocument/2006/relationships/image" Target="../media/image42.png"/><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2.wdp"/><Relationship Id="rId11"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27.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25.png"/><Relationship Id="rId9" Type="http://schemas.openxmlformats.org/officeDocument/2006/relationships/image" Target="../media/image56.png"/><Relationship Id="rId10"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hyperlink" Target="http://openwhisk.incubator.apache.org/" TargetMode="External"/><Relationship Id="rId5" Type="http://schemas.openxmlformats.org/officeDocument/2006/relationships/hyperlink" Target="https://github.com/apache?q=openwhisk" TargetMode="External"/><Relationship Id="rId6" Type="http://schemas.openxmlformats.org/officeDocument/2006/relationships/hyperlink" Target="https://cwiki.apache.org/confluence/display/OPENWHISK/OpenWhisk+Project+Wiki"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hyperlink" Target="http://ibm.biz/opentech-ma" TargetMode="External"/><Relationship Id="rId4" Type="http://schemas.openxmlformats.org/officeDocument/2006/relationships/hyperlink" Target="http://v.youku.com/v_show/id_XMjU2OTQwOTE1Ng==.html?spm=a2hzp.8253876.0.0&amp;f=49106065" TargetMode="External"/><Relationship Id="rId5" Type="http://schemas.openxmlformats.org/officeDocument/2006/relationships/hyperlink" Target="http://v.youku.com/v_show/id_XMjc5OTkxNjE0MA==.html?spm=a2hzp.8253876.0.0&amp;f=50003355" TargetMode="External"/><Relationship Id="rId6" Type="http://schemas.openxmlformats.org/officeDocument/2006/relationships/hyperlink" Target="http://v.youku.com/v_show/id_XMTgzNDg2OTc0MA==.html?spm=a2hzp.8253876.0.0&amp;f=28739795" TargetMode="External"/><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5"/>
          <p:cNvSpPr>
            <a:spLocks noGrp="1"/>
          </p:cNvSpPr>
          <p:nvPr>
            <p:ph type="body" sz="quarter" idx="10"/>
          </p:nvPr>
        </p:nvSpPr>
        <p:spPr>
          <a:xfrm>
            <a:off x="3910509" y="3733708"/>
            <a:ext cx="4684351" cy="2061718"/>
          </a:xfrm>
        </p:spPr>
        <p:txBody>
          <a:bodyPr/>
          <a:lstStyle/>
          <a:p>
            <a:r>
              <a:rPr lang="zh-CN" altLang="en-US" sz="2400" dirty="0" smtClean="0"/>
              <a:t>郭</a:t>
            </a:r>
            <a:r>
              <a:rPr lang="zh-CN" altLang="en-US" sz="2400" dirty="0"/>
              <a:t>迎春</a:t>
            </a:r>
            <a:r>
              <a:rPr lang="en-US" sz="2400" b="0" dirty="0"/>
              <a:t>,</a:t>
            </a:r>
            <a:r>
              <a:rPr lang="en-US" sz="2400" b="0" i="1" dirty="0"/>
              <a:t> IBM</a:t>
            </a:r>
            <a:r>
              <a:rPr lang="zh-CN" altLang="en-US" sz="2400" b="0" i="1" dirty="0"/>
              <a:t>开放技术工程院，</a:t>
            </a:r>
            <a:endParaRPr lang="en-US" altLang="zh-CN" sz="2400" b="0" i="1" dirty="0"/>
          </a:p>
          <a:p>
            <a:r>
              <a:rPr lang="zh-CN" altLang="en-US" sz="2400" b="0" i="1" dirty="0"/>
              <a:t>微信</a:t>
            </a:r>
            <a:r>
              <a:rPr lang="en-US" altLang="zh-CN" sz="2400" b="0" i="1" dirty="0"/>
              <a:t>ID: daisy-</a:t>
            </a:r>
            <a:r>
              <a:rPr lang="en-US" altLang="zh-CN" sz="2400" b="0" i="1" dirty="0" err="1"/>
              <a:t>ycguo</a:t>
            </a:r>
            <a:endParaRPr lang="en-US" altLang="zh-CN" sz="2400" b="0" i="1" dirty="0"/>
          </a:p>
          <a:p>
            <a:r>
              <a:rPr lang="zh-CN" altLang="en-US" sz="2400" i="1" dirty="0"/>
              <a:t>邮箱：</a:t>
            </a:r>
            <a:r>
              <a:rPr lang="en-US" altLang="zh-CN" sz="2400" b="0" i="1" dirty="0" err="1"/>
              <a:t>guoyingc@cn.ibm.com</a:t>
            </a:r>
            <a:endParaRPr lang="en-US" sz="2400" b="0" i="1" dirty="0"/>
          </a:p>
          <a:p>
            <a:pPr>
              <a:spcBef>
                <a:spcPts val="1317"/>
              </a:spcBef>
            </a:pPr>
            <a:endParaRPr lang="en-US" sz="2400" i="1" dirty="0">
              <a:solidFill>
                <a:schemeClr val="bg1"/>
              </a:solidFill>
              <a:effectLst>
                <a:outerShdw blurRad="50800" dist="76200" dir="2700000" algn="tl" rotWithShape="0">
                  <a:prstClr val="black">
                    <a:alpha val="60000"/>
                  </a:prstClr>
                </a:outerShdw>
              </a:effectLst>
            </a:endParaRPr>
          </a:p>
        </p:txBody>
      </p:sp>
      <p:sp>
        <p:nvSpPr>
          <p:cNvPr id="5" name="Title 4"/>
          <p:cNvSpPr>
            <a:spLocks noGrp="1"/>
          </p:cNvSpPr>
          <p:nvPr>
            <p:ph type="title"/>
          </p:nvPr>
        </p:nvSpPr>
        <p:spPr>
          <a:xfrm>
            <a:off x="1581157" y="1371192"/>
            <a:ext cx="9544048" cy="1661994"/>
          </a:xfrm>
        </p:spPr>
        <p:txBody>
          <a:bodyPr/>
          <a:lstStyle/>
          <a:p>
            <a:pPr algn="ctr">
              <a:defRPr/>
            </a:pPr>
            <a:r>
              <a:rPr lang="zh-CN" altLang="en-US" sz="5400" dirty="0">
                <a:effectLst>
                  <a:outerShdw blurRad="50800" dist="76200" dir="2700000" algn="tl" rotWithShape="0">
                    <a:prstClr val="black">
                      <a:alpha val="40000"/>
                    </a:prstClr>
                  </a:outerShdw>
                </a:effectLst>
              </a:rPr>
              <a:t>开源</a:t>
            </a:r>
            <a:r>
              <a:rPr lang="en-US" sz="5400" dirty="0" err="1">
                <a:effectLst>
                  <a:outerShdw blurRad="50800" dist="76200" dir="2700000" algn="tl" rotWithShape="0">
                    <a:prstClr val="black">
                      <a:alpha val="40000"/>
                    </a:prstClr>
                  </a:outerShdw>
                </a:effectLst>
              </a:rPr>
              <a:t>Serverless</a:t>
            </a:r>
            <a:r>
              <a:rPr lang="zh-CN" altLang="en-US" sz="5400" dirty="0">
                <a:effectLst>
                  <a:outerShdw blurRad="50800" dist="76200" dir="2700000" algn="tl" rotWithShape="0">
                    <a:prstClr val="black">
                      <a:alpha val="40000"/>
                    </a:prstClr>
                  </a:outerShdw>
                </a:effectLst>
              </a:rPr>
              <a:t>计算</a:t>
            </a:r>
            <a:r>
              <a:rPr lang="zh-CN" altLang="en-US" sz="5400" dirty="0" smtClean="0">
                <a:effectLst>
                  <a:outerShdw blurRad="50800" dist="76200" dir="2700000" algn="tl" rotWithShape="0">
                    <a:prstClr val="black">
                      <a:alpha val="40000"/>
                    </a:prstClr>
                  </a:outerShdw>
                </a:effectLst>
              </a:rPr>
              <a:t>平台</a:t>
            </a:r>
            <a:r>
              <a:rPr lang="en-US" altLang="zh-CN" sz="5400" dirty="0" smtClean="0">
                <a:effectLst>
                  <a:outerShdw blurRad="50800" dist="76200" dir="2700000" algn="tl" rotWithShape="0">
                    <a:prstClr val="black">
                      <a:alpha val="40000"/>
                    </a:prstClr>
                  </a:outerShdw>
                </a:effectLst>
              </a:rPr>
              <a:t/>
            </a:r>
            <a:br>
              <a:rPr lang="en-US" altLang="zh-CN" sz="5400" dirty="0" smtClean="0">
                <a:effectLst>
                  <a:outerShdw blurRad="50800" dist="76200" dir="2700000" algn="tl" rotWithShape="0">
                    <a:prstClr val="black">
                      <a:alpha val="40000"/>
                    </a:prstClr>
                  </a:outerShdw>
                </a:effectLst>
              </a:rPr>
            </a:br>
            <a:r>
              <a:rPr lang="en-US" altLang="zh-CN" sz="5400" dirty="0" smtClean="0">
                <a:effectLst>
                  <a:outerShdw blurRad="50800" dist="76200" dir="2700000" algn="tl" rotWithShape="0">
                    <a:prstClr val="black">
                      <a:alpha val="40000"/>
                    </a:prstClr>
                  </a:outerShdw>
                </a:effectLst>
              </a:rPr>
              <a:t>Apache </a:t>
            </a:r>
            <a:r>
              <a:rPr lang="en-US" altLang="zh-CN" sz="5400" dirty="0" err="1" smtClean="0">
                <a:effectLst>
                  <a:outerShdw blurRad="50800" dist="76200" dir="2700000" algn="tl" rotWithShape="0">
                    <a:prstClr val="black">
                      <a:alpha val="40000"/>
                    </a:prstClr>
                  </a:outerShdw>
                </a:effectLst>
              </a:rPr>
              <a:t>OpenWhisk</a:t>
            </a:r>
            <a:endParaRPr lang="en-US" sz="5400" dirty="0">
              <a:latin typeface="Helvetica Neue Light" charset="0"/>
              <a:ea typeface="Helvetica Neue Light" charset="0"/>
              <a:cs typeface="Helvetica Neue Light" charset="0"/>
            </a:endParaRPr>
          </a:p>
        </p:txBody>
      </p:sp>
      <p:grpSp>
        <p:nvGrpSpPr>
          <p:cNvPr id="4" name="Group 3"/>
          <p:cNvGrpSpPr>
            <a:grpSpLocks noChangeAspect="1"/>
          </p:cNvGrpSpPr>
          <p:nvPr/>
        </p:nvGrpSpPr>
        <p:grpSpPr>
          <a:xfrm>
            <a:off x="178783" y="1370277"/>
            <a:ext cx="1853217" cy="1853217"/>
            <a:chOff x="202660" y="1191279"/>
            <a:chExt cx="2276068" cy="2276068"/>
          </a:xfrm>
        </p:grpSpPr>
        <p:sp>
          <p:nvSpPr>
            <p:cNvPr id="6" name="Oval 5"/>
            <p:cNvSpPr/>
            <p:nvPr/>
          </p:nvSpPr>
          <p:spPr>
            <a:xfrm>
              <a:off x="477520" y="1463040"/>
              <a:ext cx="1727200" cy="1727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60" y="1191279"/>
              <a:ext cx="2276068" cy="2276068"/>
            </a:xfrm>
            <a:prstGeom prst="rect">
              <a:avLst/>
            </a:prstGeom>
          </p:spPr>
        </p:pic>
      </p:grpSp>
    </p:spTree>
    <p:extLst>
      <p:ext uri="{BB962C8B-B14F-4D97-AF65-F5344CB8AC3E}">
        <p14:creationId xmlns:p14="http://schemas.microsoft.com/office/powerpoint/2010/main" val="10426762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909622" y="1940572"/>
            <a:ext cx="8402092" cy="1018528"/>
          </a:xfrm>
          <a:prstGeom prst="rect">
            <a:avLst/>
          </a:prstGeom>
        </p:spPr>
        <p:txBody>
          <a:bodyPr lIns="0" tIns="0" rIns="0" bIns="0">
            <a:noAutofit/>
          </a:bodyPr>
          <a:lstStyle>
            <a:lvl1pPr algn="l" defTabSz="457200" rtl="0" eaLnBrk="1" latinLnBrk="0" hangingPunct="1">
              <a:spcBef>
                <a:spcPct val="0"/>
              </a:spcBef>
              <a:buNone/>
              <a:defRPr sz="3600" b="1" i="0" kern="0" spc="-30" baseline="0">
                <a:solidFill>
                  <a:srgbClr val="FFFFFF"/>
                </a:solidFill>
                <a:latin typeface="+mj-lt"/>
                <a:ea typeface="+mj-ea"/>
                <a:cs typeface="+mj-cs"/>
              </a:defRPr>
            </a:lvl1pPr>
          </a:lstStyle>
          <a:p>
            <a:pPr algn="ctr"/>
            <a:r>
              <a:rPr lang="en-US" sz="4400" dirty="0" smtClean="0">
                <a:effectLst>
                  <a:outerShdw blurRad="50800" dist="76200" dir="2700000" algn="tl" rotWithShape="0">
                    <a:prstClr val="black">
                      <a:alpha val="40000"/>
                    </a:prstClr>
                  </a:outerShdw>
                </a:effectLst>
              </a:rPr>
              <a:t>Apache </a:t>
            </a:r>
            <a:r>
              <a:rPr lang="en-US" sz="4400" dirty="0" err="1" smtClean="0">
                <a:effectLst>
                  <a:outerShdw blurRad="50800" dist="76200" dir="2700000" algn="tl" rotWithShape="0">
                    <a:prstClr val="black">
                      <a:alpha val="40000"/>
                    </a:prstClr>
                  </a:outerShdw>
                </a:effectLst>
              </a:rPr>
              <a:t>OpenWhisk</a:t>
            </a:r>
            <a:r>
              <a:rPr lang="zh-CN" altLang="en-US" sz="4400" smtClean="0">
                <a:effectLst>
                  <a:outerShdw blurRad="50800" dist="76200" dir="2700000" algn="tl" rotWithShape="0">
                    <a:prstClr val="black">
                      <a:alpha val="40000"/>
                    </a:prstClr>
                  </a:outerShdw>
                </a:effectLst>
              </a:rPr>
              <a:t>简介</a:t>
            </a:r>
            <a:endParaRPr lang="en-US" sz="4400" dirty="0">
              <a:effectLst>
                <a:outerShdw blurRad="50800" dist="76200" dir="2700000" algn="tl" rotWithShape="0">
                  <a:prstClr val="black">
                    <a:alpha val="40000"/>
                  </a:prstClr>
                </a:outerShdw>
              </a:effectLst>
            </a:endParaRPr>
          </a:p>
        </p:txBody>
      </p:sp>
      <p:sp>
        <p:nvSpPr>
          <p:cNvPr id="3" name="Text Box 5"/>
          <p:cNvSpPr txBox="1">
            <a:spLocks noChangeArrowheads="1"/>
          </p:cNvSpPr>
          <p:nvPr/>
        </p:nvSpPr>
        <p:spPr bwMode="auto">
          <a:xfrm>
            <a:off x="3825667" y="3124200"/>
            <a:ext cx="4505166" cy="741572"/>
          </a:xfrm>
          <a:prstGeom prst="rect">
            <a:avLst/>
          </a:prstGeom>
          <a:noFill/>
          <a:ln w="9525">
            <a:noFill/>
            <a:round/>
            <a:headEnd/>
            <a:tailEnd/>
          </a:ln>
          <a:effectLst/>
        </p:spPr>
        <p:txBody>
          <a:bodyPr wrap="none" lIns="120000" tIns="62400" rIns="120000" bIns="62400">
            <a:prstTxWarp prst="textNoShape">
              <a:avLst/>
            </a:prstTxWarp>
            <a:spAutoFit/>
          </a:bodyPr>
          <a:lstStyle/>
          <a:p>
            <a:pPr algn="ctr" defTabSz="599002">
              <a:buClr>
                <a:srgbClr val="000000"/>
              </a:buClr>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zh-CN" altLang="en-US" sz="4000" i="1" dirty="0" smtClean="0">
                <a:solidFill>
                  <a:schemeClr val="bg1"/>
                </a:solidFill>
                <a:effectLst>
                  <a:outerShdw blurRad="50800" dist="76200" dir="2700000" algn="tl" rotWithShape="0">
                    <a:prstClr val="black">
                      <a:alpha val="40000"/>
                    </a:prstClr>
                  </a:outerShdw>
                </a:effectLst>
                <a:latin typeface="Arial" charset="0"/>
                <a:ea typeface="Comic Sans MS" charset="0"/>
                <a:cs typeface="Comic Sans MS" charset="0"/>
              </a:rPr>
              <a:t>由来，原理，架构</a:t>
            </a:r>
            <a:endParaRPr lang="en-US" sz="4000" i="1" dirty="0">
              <a:solidFill>
                <a:schemeClr val="bg1"/>
              </a:solidFill>
              <a:effectLst>
                <a:outerShdw blurRad="50800" dist="76200" dir="2700000" algn="tl" rotWithShape="0">
                  <a:prstClr val="black">
                    <a:alpha val="40000"/>
                  </a:prstClr>
                </a:outerShdw>
              </a:effectLst>
              <a:latin typeface="Arial" charset="0"/>
              <a:ea typeface="Comic Sans MS" charset="0"/>
              <a:cs typeface="Comic Sans MS" charset="0"/>
            </a:endParaRPr>
          </a:p>
        </p:txBody>
      </p:sp>
    </p:spTree>
    <p:extLst>
      <p:ext uri="{BB962C8B-B14F-4D97-AF65-F5344CB8AC3E}">
        <p14:creationId xmlns:p14="http://schemas.microsoft.com/office/powerpoint/2010/main" val="31579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627" y="239882"/>
            <a:ext cx="11665773" cy="430887"/>
          </a:xfrm>
        </p:spPr>
        <p:txBody>
          <a:bodyPr/>
          <a:lstStyle/>
          <a:p>
            <a:r>
              <a:rPr lang="en-US" dirty="0"/>
              <a:t>Apache </a:t>
            </a:r>
            <a:r>
              <a:rPr lang="en-US" dirty="0" err="1"/>
              <a:t>OpenWhisk</a:t>
            </a:r>
            <a:r>
              <a:rPr lang="zh-CN" altLang="en-US" dirty="0"/>
              <a:t>是一个开源的</a:t>
            </a:r>
            <a:r>
              <a:rPr lang="en-US" dirty="0" err="1"/>
              <a:t>Serverless</a:t>
            </a:r>
            <a:r>
              <a:rPr lang="zh-CN" altLang="en-US" dirty="0"/>
              <a:t>平台</a:t>
            </a:r>
            <a:endParaRPr lang="en-US" dirty="0"/>
          </a:p>
        </p:txBody>
      </p:sp>
      <p:sp>
        <p:nvSpPr>
          <p:cNvPr id="33" name="TextBox 32"/>
          <p:cNvSpPr txBox="1"/>
          <p:nvPr/>
        </p:nvSpPr>
        <p:spPr>
          <a:xfrm>
            <a:off x="2477216" y="3093159"/>
            <a:ext cx="7547956" cy="2031325"/>
          </a:xfrm>
          <a:prstGeom prst="rect">
            <a:avLst/>
          </a:prstGeom>
          <a:noFill/>
          <a:ln>
            <a:noFill/>
          </a:ln>
        </p:spPr>
        <p:txBody>
          <a:bodyPr wrap="square" lIns="0" tIns="0" rIns="0" bIns="0" rtlCol="0">
            <a:spAutoFit/>
          </a:bodyPr>
          <a:lstStyle/>
          <a:p>
            <a:r>
              <a:rPr lang="en-US" sz="3600" b="1" kern="0" spc="-30" dirty="0">
                <a:solidFill>
                  <a:srgbClr val="0070C0"/>
                </a:solidFill>
                <a:latin typeface="Arial"/>
                <a:cs typeface="Arial"/>
              </a:rPr>
              <a:t>Apache OpenWhisk </a:t>
            </a:r>
            <a:r>
              <a:rPr lang="en-US" sz="2000" i="1" kern="0" spc="-30" dirty="0">
                <a:solidFill>
                  <a:schemeClr val="tx1">
                    <a:lumMod val="85000"/>
                    <a:lumOff val="15000"/>
                  </a:schemeClr>
                </a:solidFill>
                <a:latin typeface="Arial"/>
                <a:cs typeface="Arial"/>
              </a:rPr>
              <a:t>offers:</a:t>
            </a:r>
            <a:endParaRPr lang="en-US" sz="2800" i="1" kern="0" spc="-30" dirty="0">
              <a:solidFill>
                <a:schemeClr val="tx1">
                  <a:lumMod val="85000"/>
                  <a:lumOff val="15000"/>
                </a:schemeClr>
              </a:solidFill>
              <a:latin typeface="Arial"/>
              <a:cs typeface="Arial"/>
            </a:endParaRPr>
          </a:p>
          <a:p>
            <a:pPr marL="342900" indent="-342900">
              <a:buFont typeface="Arial" charset="0"/>
              <a:buChar char="•"/>
            </a:pPr>
            <a:r>
              <a:rPr lang="en-US" sz="2400" b="1" kern="0" spc="-30" dirty="0">
                <a:latin typeface="Arial"/>
                <a:cs typeface="Arial"/>
              </a:rPr>
              <a:t>Apache Software Foundation</a:t>
            </a:r>
            <a:r>
              <a:rPr lang="en-US" sz="2400" kern="0" spc="-30" dirty="0">
                <a:latin typeface="Arial"/>
                <a:cs typeface="Arial"/>
              </a:rPr>
              <a:t> (</a:t>
            </a:r>
            <a:r>
              <a:rPr lang="en-US" sz="2400" kern="0" spc="-30" dirty="0">
                <a:cs typeface="Arial"/>
              </a:rPr>
              <a:t>ASF)</a:t>
            </a:r>
          </a:p>
          <a:p>
            <a:pPr marL="800100" lvl="1" indent="-342900">
              <a:buFont typeface="Arial" charset="0"/>
              <a:buChar char="•"/>
            </a:pPr>
            <a:r>
              <a:rPr lang="en-US" sz="2400" i="1" kern="0" spc="-30" dirty="0">
                <a:cs typeface="Arial"/>
              </a:rPr>
              <a:t>True, community-driven open source </a:t>
            </a:r>
            <a:r>
              <a:rPr lang="en-US" sz="1600" i="1" kern="0" spc="-30" dirty="0">
                <a:cs typeface="Arial"/>
              </a:rPr>
              <a:t>(Apache 2 License)</a:t>
            </a:r>
            <a:endParaRPr lang="en-US" sz="1600" i="1" kern="0" spc="-30" dirty="0">
              <a:latin typeface="Arial"/>
              <a:cs typeface="Arial"/>
            </a:endParaRPr>
          </a:p>
          <a:p>
            <a:pPr marL="342900" indent="-342900">
              <a:buFont typeface="Arial" charset="0"/>
              <a:buChar char="•"/>
            </a:pPr>
            <a:r>
              <a:rPr lang="en-US" sz="2400" b="1" kern="0" spc="-30" dirty="0">
                <a:latin typeface="Arial"/>
                <a:cs typeface="Arial"/>
              </a:rPr>
              <a:t>Proven on IBM’s Bluemix Cloud Platform</a:t>
            </a:r>
          </a:p>
          <a:p>
            <a:pPr marL="800100" lvl="1" indent="-342900">
              <a:buFont typeface="Arial" charset="0"/>
              <a:buChar char="•"/>
            </a:pPr>
            <a:r>
              <a:rPr lang="en-US" sz="2400" i="1" kern="0" spc="-30" dirty="0">
                <a:latin typeface="Arial"/>
                <a:cs typeface="Arial"/>
              </a:rPr>
              <a:t>Exact, same code in open </a:t>
            </a:r>
            <a:r>
              <a:rPr lang="en-US" sz="2400" i="1" kern="0" spc="-30" dirty="0" smtClean="0">
                <a:latin typeface="Arial"/>
                <a:cs typeface="Arial"/>
              </a:rPr>
              <a:t>source</a:t>
            </a:r>
            <a:endParaRPr lang="en-US" sz="2400" i="1" kern="0" spc="-30" dirty="0">
              <a:latin typeface="Arial"/>
              <a:cs typeface="Aria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29" y="1171474"/>
            <a:ext cx="1188631" cy="1188631"/>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709" y="3486855"/>
            <a:ext cx="2149707" cy="606666"/>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7930" y="4317128"/>
            <a:ext cx="602890" cy="596258"/>
          </a:xfrm>
          <a:prstGeom prst="rect">
            <a:avLst/>
          </a:prstGeom>
        </p:spPr>
      </p:pic>
      <p:sp>
        <p:nvSpPr>
          <p:cNvPr id="3" name="Rectangle 2"/>
          <p:cNvSpPr/>
          <p:nvPr/>
        </p:nvSpPr>
        <p:spPr>
          <a:xfrm>
            <a:off x="1959097" y="1376558"/>
            <a:ext cx="8903757" cy="523220"/>
          </a:xfrm>
          <a:prstGeom prst="rect">
            <a:avLst/>
          </a:prstGeom>
        </p:spPr>
        <p:txBody>
          <a:bodyPr wrap="square">
            <a:spAutoFit/>
          </a:bodyPr>
          <a:lstStyle/>
          <a:p>
            <a:r>
              <a:rPr lang="en-US" altLang="zh-CN" sz="2800" dirty="0" smtClean="0"/>
              <a:t>Apache </a:t>
            </a:r>
            <a:r>
              <a:rPr lang="en-US" altLang="zh-CN" sz="2800" dirty="0" err="1" smtClean="0"/>
              <a:t>OpenWhisk</a:t>
            </a:r>
            <a:r>
              <a:rPr lang="zh-CN" altLang="en-US" sz="2800" dirty="0" smtClean="0"/>
              <a:t>是事件驱动型</a:t>
            </a:r>
            <a:r>
              <a:rPr lang="zh-CN" altLang="en-US" sz="2800" dirty="0"/>
              <a:t>代码</a:t>
            </a:r>
            <a:r>
              <a:rPr lang="zh-CN" altLang="en-US" sz="2800" dirty="0" smtClean="0"/>
              <a:t>执行的</a:t>
            </a:r>
            <a:r>
              <a:rPr lang="en-US" altLang="zh-CN" sz="2800" dirty="0" err="1" smtClean="0"/>
              <a:t>FaaS</a:t>
            </a:r>
            <a:r>
              <a:rPr lang="zh-CN" altLang="en-US" sz="2800" dirty="0" smtClean="0"/>
              <a:t>平台</a:t>
            </a:r>
            <a:endParaRPr lang="en-US" sz="2800" dirty="0"/>
          </a:p>
        </p:txBody>
      </p:sp>
    </p:spTree>
    <p:extLst>
      <p:ext uri="{BB962C8B-B14F-4D97-AF65-F5344CB8AC3E}">
        <p14:creationId xmlns:p14="http://schemas.microsoft.com/office/powerpoint/2010/main" val="25628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原理</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58" y="1161065"/>
            <a:ext cx="7362842" cy="5216722"/>
          </a:xfrm>
          <a:prstGeom prst="rect">
            <a:avLst/>
          </a:prstGeom>
        </p:spPr>
      </p:pic>
      <p:sp>
        <p:nvSpPr>
          <p:cNvPr id="5" name="Title 1"/>
          <p:cNvSpPr txBox="1">
            <a:spLocks/>
          </p:cNvSpPr>
          <p:nvPr/>
        </p:nvSpPr>
        <p:spPr>
          <a:xfrm>
            <a:off x="2231819" y="1120415"/>
            <a:ext cx="2204720" cy="430887"/>
          </a:xfrm>
          <a:prstGeom prst="rect">
            <a:avLst/>
          </a:prstGeom>
        </p:spPr>
        <p:txBody>
          <a:bodyPr vert="horz" wrap="square" lIns="0" tIns="0" rIns="822960" bIns="0" rtlCol="0" anchor="t" anchorCtr="0">
            <a:spAutoFit/>
          </a:bodyPr>
          <a:lstStyle>
            <a:lvl1pPr algn="l" defTabSz="457200" rtl="0" eaLnBrk="1" latinLnBrk="0" hangingPunct="1">
              <a:spcBef>
                <a:spcPct val="0"/>
              </a:spcBef>
              <a:buNone/>
              <a:defRPr sz="2800" b="1" kern="0" spc="-30" baseline="0">
                <a:solidFill>
                  <a:srgbClr val="0070C0"/>
                </a:solidFill>
                <a:latin typeface="+mj-lt"/>
                <a:ea typeface="+mj-ea"/>
                <a:cs typeface="+mj-cs"/>
              </a:defRPr>
            </a:lvl1pPr>
          </a:lstStyle>
          <a:p>
            <a:r>
              <a:rPr lang="zh-CN" altLang="en-US" dirty="0">
                <a:solidFill>
                  <a:schemeClr val="tx1"/>
                </a:solidFill>
              </a:rPr>
              <a:t>事件源</a:t>
            </a:r>
            <a:endParaRPr lang="en-US" dirty="0">
              <a:solidFill>
                <a:schemeClr val="tx1"/>
              </a:solidFill>
            </a:endParaRPr>
          </a:p>
        </p:txBody>
      </p:sp>
      <p:sp>
        <p:nvSpPr>
          <p:cNvPr id="6" name="Title 1"/>
          <p:cNvSpPr txBox="1">
            <a:spLocks/>
          </p:cNvSpPr>
          <p:nvPr/>
        </p:nvSpPr>
        <p:spPr>
          <a:xfrm>
            <a:off x="5449153" y="2254948"/>
            <a:ext cx="2204720" cy="430887"/>
          </a:xfrm>
          <a:prstGeom prst="rect">
            <a:avLst/>
          </a:prstGeom>
        </p:spPr>
        <p:txBody>
          <a:bodyPr vert="horz" wrap="square" lIns="0" tIns="0" rIns="822960" bIns="0" rtlCol="0" anchor="t" anchorCtr="0">
            <a:spAutoFit/>
          </a:bodyPr>
          <a:lstStyle>
            <a:lvl1pPr algn="l" defTabSz="457200" rtl="0" eaLnBrk="1" latinLnBrk="0" hangingPunct="1">
              <a:spcBef>
                <a:spcPct val="0"/>
              </a:spcBef>
              <a:buNone/>
              <a:defRPr sz="2800" b="1" kern="0" spc="-30" baseline="0">
                <a:solidFill>
                  <a:srgbClr val="0070C0"/>
                </a:solidFill>
                <a:latin typeface="+mj-lt"/>
                <a:ea typeface="+mj-ea"/>
                <a:cs typeface="+mj-cs"/>
              </a:defRPr>
            </a:lvl1pPr>
          </a:lstStyle>
          <a:p>
            <a:r>
              <a:rPr lang="zh-CN" altLang="en-US" dirty="0">
                <a:solidFill>
                  <a:schemeClr val="tx1"/>
                </a:solidFill>
              </a:rPr>
              <a:t>触发器</a:t>
            </a:r>
            <a:endParaRPr lang="en-US" dirty="0">
              <a:solidFill>
                <a:schemeClr val="tx1"/>
              </a:solidFill>
            </a:endParaRPr>
          </a:p>
        </p:txBody>
      </p:sp>
      <p:sp>
        <p:nvSpPr>
          <p:cNvPr id="7" name="Title 1"/>
          <p:cNvSpPr txBox="1">
            <a:spLocks/>
          </p:cNvSpPr>
          <p:nvPr/>
        </p:nvSpPr>
        <p:spPr>
          <a:xfrm>
            <a:off x="5161279" y="6268148"/>
            <a:ext cx="2204720" cy="430887"/>
          </a:xfrm>
          <a:prstGeom prst="rect">
            <a:avLst/>
          </a:prstGeom>
        </p:spPr>
        <p:txBody>
          <a:bodyPr vert="horz" wrap="square" lIns="0" tIns="0" rIns="822960" bIns="0" rtlCol="0" anchor="t" anchorCtr="0">
            <a:spAutoFit/>
          </a:bodyPr>
          <a:lstStyle>
            <a:lvl1pPr algn="l" defTabSz="457200" rtl="0" eaLnBrk="1" latinLnBrk="0" hangingPunct="1">
              <a:spcBef>
                <a:spcPct val="0"/>
              </a:spcBef>
              <a:buNone/>
              <a:defRPr sz="2800" b="1" kern="0" spc="-30" baseline="0">
                <a:solidFill>
                  <a:srgbClr val="0070C0"/>
                </a:solidFill>
                <a:latin typeface="+mj-lt"/>
                <a:ea typeface="+mj-ea"/>
                <a:cs typeface="+mj-cs"/>
              </a:defRPr>
            </a:lvl1pPr>
          </a:lstStyle>
          <a:p>
            <a:r>
              <a:rPr lang="zh-CN" altLang="en-US" dirty="0">
                <a:solidFill>
                  <a:schemeClr val="tx1"/>
                </a:solidFill>
              </a:rPr>
              <a:t>规则</a:t>
            </a:r>
            <a:endParaRPr lang="en-US" dirty="0">
              <a:solidFill>
                <a:schemeClr val="tx1"/>
              </a:solidFill>
            </a:endParaRPr>
          </a:p>
        </p:txBody>
      </p:sp>
      <p:sp>
        <p:nvSpPr>
          <p:cNvPr id="8" name="Title 1"/>
          <p:cNvSpPr txBox="1">
            <a:spLocks/>
          </p:cNvSpPr>
          <p:nvPr/>
        </p:nvSpPr>
        <p:spPr>
          <a:xfrm>
            <a:off x="8852752" y="4066814"/>
            <a:ext cx="2204720" cy="430887"/>
          </a:xfrm>
          <a:prstGeom prst="rect">
            <a:avLst/>
          </a:prstGeom>
        </p:spPr>
        <p:txBody>
          <a:bodyPr vert="horz" wrap="square" lIns="0" tIns="0" rIns="822960" bIns="0" rtlCol="0" anchor="t" anchorCtr="0">
            <a:spAutoFit/>
          </a:bodyPr>
          <a:lstStyle>
            <a:lvl1pPr algn="l" defTabSz="457200" rtl="0" eaLnBrk="1" latinLnBrk="0" hangingPunct="1">
              <a:spcBef>
                <a:spcPct val="0"/>
              </a:spcBef>
              <a:buNone/>
              <a:defRPr sz="2800" b="1" kern="0" spc="-30" baseline="0">
                <a:solidFill>
                  <a:srgbClr val="0070C0"/>
                </a:solidFill>
                <a:latin typeface="+mj-lt"/>
                <a:ea typeface="+mj-ea"/>
                <a:cs typeface="+mj-cs"/>
              </a:defRPr>
            </a:lvl1pPr>
          </a:lstStyle>
          <a:p>
            <a:r>
              <a:rPr lang="zh-CN" altLang="en-US" dirty="0">
                <a:solidFill>
                  <a:schemeClr val="tx1"/>
                </a:solidFill>
              </a:rPr>
              <a:t>动作</a:t>
            </a:r>
            <a:endParaRPr lang="en-US" dirty="0">
              <a:solidFill>
                <a:schemeClr val="tx1"/>
              </a:solidFill>
            </a:endParaRPr>
          </a:p>
        </p:txBody>
      </p:sp>
      <p:sp>
        <p:nvSpPr>
          <p:cNvPr id="9" name="Title 1"/>
          <p:cNvSpPr txBox="1">
            <a:spLocks/>
          </p:cNvSpPr>
          <p:nvPr/>
        </p:nvSpPr>
        <p:spPr>
          <a:xfrm>
            <a:off x="10461412" y="2102549"/>
            <a:ext cx="2204720" cy="430887"/>
          </a:xfrm>
          <a:prstGeom prst="rect">
            <a:avLst/>
          </a:prstGeom>
        </p:spPr>
        <p:txBody>
          <a:bodyPr vert="horz" wrap="square" lIns="0" tIns="0" rIns="822960" bIns="0" rtlCol="0" anchor="t" anchorCtr="0">
            <a:spAutoFit/>
          </a:bodyPr>
          <a:lstStyle>
            <a:lvl1pPr algn="l" defTabSz="457200" rtl="0" eaLnBrk="1" latinLnBrk="0" hangingPunct="1">
              <a:spcBef>
                <a:spcPct val="0"/>
              </a:spcBef>
              <a:buNone/>
              <a:defRPr sz="2800" b="1" kern="0" spc="-30" baseline="0">
                <a:solidFill>
                  <a:srgbClr val="0070C0"/>
                </a:solidFill>
                <a:latin typeface="+mj-lt"/>
                <a:ea typeface="+mj-ea"/>
                <a:cs typeface="+mj-cs"/>
              </a:defRPr>
            </a:lvl1pPr>
          </a:lstStyle>
          <a:p>
            <a:r>
              <a:rPr lang="zh-CN" altLang="en-US" dirty="0">
                <a:solidFill>
                  <a:schemeClr val="tx1"/>
                </a:solidFill>
              </a:rPr>
              <a:t>结果</a:t>
            </a:r>
            <a:endParaRPr lang="en-US" dirty="0">
              <a:solidFill>
                <a:schemeClr val="tx1"/>
              </a:solidFill>
            </a:endParaRPr>
          </a:p>
        </p:txBody>
      </p:sp>
    </p:spTree>
    <p:extLst>
      <p:ext uri="{BB962C8B-B14F-4D97-AF65-F5344CB8AC3E}">
        <p14:creationId xmlns:p14="http://schemas.microsoft.com/office/powerpoint/2010/main" val="10992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FECB2-7BC8-4F4C-923F-CDFAE65567B7}"/>
              </a:ext>
            </a:extLst>
          </p:cNvPr>
          <p:cNvSpPr>
            <a:spLocks noGrp="1"/>
          </p:cNvSpPr>
          <p:nvPr>
            <p:ph type="title"/>
          </p:nvPr>
        </p:nvSpPr>
        <p:spPr/>
        <p:txBody>
          <a:bodyPr/>
          <a:lstStyle/>
          <a:p>
            <a:r>
              <a:rPr lang="zh-CN" altLang="en-US" dirty="0"/>
              <a:t>编程模型</a:t>
            </a:r>
            <a:endParaRPr lang="en-US" dirty="0"/>
          </a:p>
        </p:txBody>
      </p:sp>
      <p:pic>
        <p:nvPicPr>
          <p:cNvPr id="3" name="Picture 2">
            <a:extLst>
              <a:ext uri="{FF2B5EF4-FFF2-40B4-BE49-F238E27FC236}">
                <a16:creationId xmlns="" xmlns:a16="http://schemas.microsoft.com/office/drawing/2014/main" id="{ADBDA895-1EC1-498F-9E98-F0B7308AA047}"/>
              </a:ext>
            </a:extLst>
          </p:cNvPr>
          <p:cNvPicPr>
            <a:picLocks noChangeAspect="1"/>
          </p:cNvPicPr>
          <p:nvPr/>
        </p:nvPicPr>
        <p:blipFill>
          <a:blip r:embed="rId2"/>
          <a:stretch>
            <a:fillRect/>
          </a:stretch>
        </p:blipFill>
        <p:spPr>
          <a:xfrm>
            <a:off x="85725" y="962025"/>
            <a:ext cx="12020550" cy="4933950"/>
          </a:xfrm>
          <a:prstGeom prst="rect">
            <a:avLst/>
          </a:prstGeom>
        </p:spPr>
      </p:pic>
    </p:spTree>
    <p:extLst>
      <p:ext uri="{BB962C8B-B14F-4D97-AF65-F5344CB8AC3E}">
        <p14:creationId xmlns:p14="http://schemas.microsoft.com/office/powerpoint/2010/main" val="37635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ounded Rectangle 1028"/>
          <p:cNvSpPr/>
          <p:nvPr/>
        </p:nvSpPr>
        <p:spPr>
          <a:xfrm>
            <a:off x="1851103" y="827314"/>
            <a:ext cx="7382107" cy="3625061"/>
          </a:xfrm>
          <a:prstGeom prst="roundRect">
            <a:avLst>
              <a:gd name="adj" fmla="val 7153"/>
            </a:avLst>
          </a:prstGeom>
          <a:solidFill>
            <a:srgbClr val="26DFD9">
              <a:alpha val="48000"/>
            </a:srgbClr>
          </a:solidFill>
          <a:ln w="34925">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i="1" dirty="0">
                <a:solidFill>
                  <a:schemeClr val="accent1">
                    <a:lumMod val="50000"/>
                  </a:schemeClr>
                </a:solidFill>
              </a:rPr>
              <a:t>OpenWhisk “Core</a:t>
            </a:r>
            <a:r>
              <a:rPr lang="en-US" sz="2400" b="1" i="1" dirty="0" smtClean="0">
                <a:solidFill>
                  <a:schemeClr val="accent1">
                    <a:lumMod val="50000"/>
                  </a:schemeClr>
                </a:solidFill>
              </a:rPr>
              <a:t>”</a:t>
            </a:r>
            <a:endParaRPr lang="en-US" sz="2400" b="1" i="1" dirty="0">
              <a:solidFill>
                <a:schemeClr val="accent1">
                  <a:lumMod val="50000"/>
                </a:schemeClr>
              </a:solidFill>
            </a:endParaRPr>
          </a:p>
        </p:txBody>
      </p:sp>
      <p:grpSp>
        <p:nvGrpSpPr>
          <p:cNvPr id="1024" name="Group 1023"/>
          <p:cNvGrpSpPr/>
          <p:nvPr/>
        </p:nvGrpSpPr>
        <p:grpSpPr>
          <a:xfrm>
            <a:off x="3123037" y="1644066"/>
            <a:ext cx="3155796" cy="867225"/>
            <a:chOff x="3532111" y="2299919"/>
            <a:chExt cx="3155796" cy="867225"/>
          </a:xfrm>
        </p:grpSpPr>
        <p:sp>
          <p:nvSpPr>
            <p:cNvPr id="5" name="Rounded Rectangle 4"/>
            <p:cNvSpPr/>
            <p:nvPr/>
          </p:nvSpPr>
          <p:spPr>
            <a:xfrm>
              <a:off x="3532111" y="2299919"/>
              <a:ext cx="3155796" cy="867225"/>
            </a:xfrm>
            <a:prstGeom prst="roundRect">
              <a:avLst/>
            </a:prstGeom>
            <a:solidFill>
              <a:schemeClr val="accent3"/>
            </a:solidFill>
            <a:ln>
              <a:solidFill>
                <a:schemeClr val="accent1">
                  <a:lumMod val="50000"/>
                </a:schemeClr>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t>OpenWhisk Controller</a:t>
              </a:r>
              <a:b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br>
              <a:endParaRPr lang="en-US" sz="1050" b="1" dirty="0">
                <a:effectLst>
                  <a:outerShdw blurRad="50800" dist="76200" dir="2700000" algn="tl" rotWithShape="0">
                    <a:prstClr val="black">
                      <a:alpha val="40000"/>
                    </a:prstClr>
                  </a:outerShdw>
                </a:effectLst>
                <a:latin typeface="Times" charset="0"/>
                <a:ea typeface="ＭＳ 明朝" charset="-128"/>
                <a:cs typeface="Times New Roman" charset="0"/>
              </a:endParaRPr>
            </a:p>
          </p:txBody>
        </p:sp>
        <p:sp>
          <p:nvSpPr>
            <p:cNvPr id="6" name="Rectangle 5"/>
            <p:cNvSpPr/>
            <p:nvPr/>
          </p:nvSpPr>
          <p:spPr>
            <a:xfrm>
              <a:off x="3722610" y="2706648"/>
              <a:ext cx="1371600" cy="342900"/>
            </a:xfrm>
            <a:prstGeom prst="rect">
              <a:avLst/>
            </a:prstGeom>
            <a:solidFill>
              <a:schemeClr val="accent3">
                <a:lumMod val="5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effectLst/>
                  <a:ea typeface="ＭＳ 明朝" charset="-128"/>
                  <a:cs typeface="Times New Roman" charset="0"/>
                </a:rPr>
                <a:t>Load Balancer</a:t>
              </a:r>
            </a:p>
          </p:txBody>
        </p:sp>
        <p:sp>
          <p:nvSpPr>
            <p:cNvPr id="7" name="Rectangle 6"/>
            <p:cNvSpPr/>
            <p:nvPr/>
          </p:nvSpPr>
          <p:spPr>
            <a:xfrm>
              <a:off x="5151155" y="2706648"/>
              <a:ext cx="1371600" cy="342900"/>
            </a:xfrm>
            <a:prstGeom prst="rect">
              <a:avLst/>
            </a:prstGeom>
            <a:solidFill>
              <a:schemeClr val="accent3">
                <a:lumMod val="5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ea typeface="ＭＳ 明朝" charset="-128"/>
                  <a:cs typeface="Times New Roman" charset="0"/>
                </a:rPr>
                <a:t>Activator</a:t>
              </a:r>
            </a:p>
          </p:txBody>
        </p:sp>
      </p:grpSp>
      <p:sp>
        <p:nvSpPr>
          <p:cNvPr id="16" name="Text Box 113"/>
          <p:cNvSpPr txBox="1"/>
          <p:nvPr/>
        </p:nvSpPr>
        <p:spPr>
          <a:xfrm>
            <a:off x="2297531" y="2555409"/>
            <a:ext cx="1228736" cy="329272"/>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100" i="1">
                <a:effectLst/>
                <a:ea typeface="ＭＳ 明朝" charset="-128"/>
                <a:cs typeface="Times New Roman" charset="0"/>
              </a:rPr>
              <a:t>HTTP </a:t>
            </a:r>
            <a:r>
              <a:rPr lang="en-US" sz="1100" i="1" smtClean="0">
                <a:effectLst/>
                <a:ea typeface="ＭＳ 明朝" charset="-128"/>
                <a:cs typeface="Times New Roman" charset="0"/>
              </a:rPr>
              <a:t>request /</a:t>
            </a:r>
          </a:p>
          <a:p>
            <a:pPr marL="0" marR="0" algn="ctr">
              <a:spcBef>
                <a:spcPts val="0"/>
              </a:spcBef>
              <a:spcAft>
                <a:spcPts val="0"/>
              </a:spcAft>
            </a:pPr>
            <a:r>
              <a:rPr lang="en-US" sz="1100" i="1" dirty="0" smtClean="0">
                <a:effectLst/>
                <a:ea typeface="ＭＳ 明朝" charset="-128"/>
                <a:cs typeface="Times New Roman" charset="0"/>
              </a:rPr>
              <a:t>response</a:t>
            </a:r>
            <a:endParaRPr lang="en-US" i="1" dirty="0">
              <a:effectLst/>
              <a:ea typeface="ＭＳ 明朝" charset="-128"/>
              <a:cs typeface="Times New Roman" charset="0"/>
            </a:endParaRPr>
          </a:p>
        </p:txBody>
      </p:sp>
      <p:sp>
        <p:nvSpPr>
          <p:cNvPr id="18" name="Text Box 115"/>
          <p:cNvSpPr txBox="1"/>
          <p:nvPr/>
        </p:nvSpPr>
        <p:spPr>
          <a:xfrm>
            <a:off x="5799237" y="2530483"/>
            <a:ext cx="1318863" cy="466784"/>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100" i="1">
                <a:effectLst/>
                <a:ea typeface="ＭＳ 明朝" charset="-128"/>
                <a:cs typeface="Times New Roman" charset="0"/>
              </a:rPr>
              <a:t>Messages </a:t>
            </a:r>
            <a:endParaRPr lang="en-US" sz="1100" i="1" smtClean="0">
              <a:effectLst/>
              <a:ea typeface="ＭＳ 明朝" charset="-128"/>
              <a:cs typeface="Times New Roman" charset="0"/>
            </a:endParaRPr>
          </a:p>
          <a:p>
            <a:pPr marL="0" marR="0" algn="ctr">
              <a:spcBef>
                <a:spcPts val="0"/>
              </a:spcBef>
              <a:spcAft>
                <a:spcPts val="0"/>
              </a:spcAft>
            </a:pPr>
            <a:r>
              <a:rPr lang="en-US" sz="1100" i="1" dirty="0" smtClean="0">
                <a:effectLst/>
                <a:ea typeface="ＭＳ 明朝" charset="-128"/>
                <a:cs typeface="Times New Roman" charset="0"/>
              </a:rPr>
              <a:t>for </a:t>
            </a:r>
            <a:r>
              <a:rPr lang="en-US" sz="1100" i="1" dirty="0">
                <a:effectLst/>
                <a:ea typeface="ＭＳ 明朝" charset="-128"/>
                <a:cs typeface="Times New Roman" charset="0"/>
              </a:rPr>
              <a:t>Invoker</a:t>
            </a:r>
            <a:endParaRPr lang="en-US" i="1" dirty="0">
              <a:effectLst/>
              <a:ea typeface="ＭＳ 明朝" charset="-128"/>
              <a:cs typeface="Times New Roman" charset="0"/>
            </a:endParaRPr>
          </a:p>
        </p:txBody>
      </p:sp>
      <p:sp>
        <p:nvSpPr>
          <p:cNvPr id="24" name="Rectangle 26"/>
          <p:cNvSpPr>
            <a:spLocks noChangeArrowheads="1"/>
          </p:cNvSpPr>
          <p:nvPr/>
        </p:nvSpPr>
        <p:spPr bwMode="auto">
          <a:xfrm>
            <a:off x="2154265" y="-15808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46"/>
          <p:cNvSpPr>
            <a:spLocks noChangeArrowheads="1"/>
          </p:cNvSpPr>
          <p:nvPr/>
        </p:nvSpPr>
        <p:spPr bwMode="auto">
          <a:xfrm>
            <a:off x="2154265" y="-11236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charset="0"/>
              <a:ea typeface="Times"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charset="0"/>
                <a:ea typeface="Times" charset="0"/>
                <a:cs typeface="Times New Roman" charset="0"/>
              </a:rPr>
              <a:t>Here is the high level architecture of OpenWhisk:</a:t>
            </a:r>
            <a:br>
              <a:rPr kumimoji="0" lang="en-US" altLang="en-US" sz="1000" b="0" i="0" u="none" strike="noStrike" cap="none" normalizeH="0" baseline="0" dirty="0">
                <a:ln>
                  <a:noFill/>
                </a:ln>
                <a:solidFill>
                  <a:schemeClr val="tx1"/>
                </a:solidFill>
                <a:effectLst/>
                <a:latin typeface="Arial" charset="0"/>
                <a:ea typeface="Times" charset="0"/>
                <a:cs typeface="Times New Roman" charset="0"/>
              </a:rPr>
            </a:br>
            <a:endParaRPr kumimoji="0" lang="en-US" altLang="en-US" sz="1800" b="0" i="0" u="none" strike="noStrike" cap="none" normalizeH="0" baseline="0" dirty="0">
              <a:ln>
                <a:noFill/>
              </a:ln>
              <a:solidFill>
                <a:schemeClr val="tx1"/>
              </a:solidFill>
              <a:effectLst/>
              <a:latin typeface="Arial" charset="0"/>
            </a:endParaRPr>
          </a:p>
        </p:txBody>
      </p:sp>
      <p:sp>
        <p:nvSpPr>
          <p:cNvPr id="1028" name="Title 1027"/>
          <p:cNvSpPr>
            <a:spLocks noGrp="1"/>
          </p:cNvSpPr>
          <p:nvPr>
            <p:ph type="title"/>
          </p:nvPr>
        </p:nvSpPr>
        <p:spPr>
          <a:xfrm>
            <a:off x="270552" y="174356"/>
            <a:ext cx="9367073" cy="369332"/>
          </a:xfrm>
        </p:spPr>
        <p:txBody>
          <a:bodyPr/>
          <a:lstStyle/>
          <a:p>
            <a:r>
              <a:rPr lang="zh-CN" altLang="en-US" sz="2400" dirty="0" smtClean="0"/>
              <a:t>架构</a:t>
            </a:r>
            <a:endParaRPr lang="en-US" sz="2400" dirty="0"/>
          </a:p>
        </p:txBody>
      </p:sp>
      <p:grpSp>
        <p:nvGrpSpPr>
          <p:cNvPr id="1033" name="Group 1032"/>
          <p:cNvGrpSpPr/>
          <p:nvPr/>
        </p:nvGrpSpPr>
        <p:grpSpPr>
          <a:xfrm>
            <a:off x="1970968" y="1687120"/>
            <a:ext cx="783955" cy="773481"/>
            <a:chOff x="1315558" y="2799144"/>
            <a:chExt cx="1026198" cy="914929"/>
          </a:xfrm>
        </p:grpSpPr>
        <p:sp>
          <p:nvSpPr>
            <p:cNvPr id="4" name="Rounded Rectangle 3"/>
            <p:cNvSpPr/>
            <p:nvPr/>
          </p:nvSpPr>
          <p:spPr>
            <a:xfrm>
              <a:off x="1315558" y="2799144"/>
              <a:ext cx="1026198" cy="914929"/>
            </a:xfrm>
            <a:prstGeom prst="roundRect">
              <a:avLst/>
            </a:prstGeom>
            <a:solidFill>
              <a:srgbClr val="009051"/>
            </a:solidFill>
            <a:ln>
              <a:solidFill>
                <a:schemeClr val="tx2">
                  <a:lumMod val="50000"/>
                </a:schemeClr>
              </a:solid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91440" rtlCol="0" anchor="t" anchorCtr="0">
              <a:noAutofit/>
            </a:bodyPr>
            <a:lstStyle/>
            <a:p>
              <a:pPr marL="0" marR="0" algn="ctr">
                <a:spcBef>
                  <a:spcPts val="0"/>
                </a:spcBef>
                <a:spcAft>
                  <a:spcPts val="0"/>
                </a:spcAft>
              </a:pPr>
              <a:r>
                <a:rPr lang="en-US" sz="1400" b="1" kern="1200" dirty="0" smtClean="0">
                  <a:solidFill>
                    <a:srgbClr val="FFFFFF"/>
                  </a:solidFill>
                  <a:effectLst>
                    <a:outerShdw blurRad="50800" dist="76200" dir="2700000" algn="tl" rotWithShape="0">
                      <a:prstClr val="black">
                        <a:alpha val="40000"/>
                      </a:prstClr>
                    </a:outerShdw>
                  </a:effectLst>
                  <a:ea typeface="ＭＳ 明朝" charset="-128"/>
                  <a:cs typeface="Times New Roman" charset="0"/>
                </a:rPr>
                <a:t>Router</a:t>
              </a:r>
              <a:endParaRPr lang="en-US" sz="1000" b="1" dirty="0">
                <a:effectLst>
                  <a:outerShdw blurRad="50800" dist="76200" dir="2700000" algn="tl" rotWithShape="0">
                    <a:prstClr val="black">
                      <a:alpha val="40000"/>
                    </a:prstClr>
                  </a:outerShdw>
                </a:effectLst>
                <a:latin typeface="Times" charset="0"/>
                <a:ea typeface="ＭＳ 明朝" charset="-128"/>
                <a:cs typeface="Times New Roman"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981" y="3336945"/>
              <a:ext cx="812543" cy="186912"/>
            </a:xfrm>
            <a:prstGeom prst="rect">
              <a:avLst/>
            </a:prstGeom>
            <a:ln>
              <a:noFill/>
            </a:ln>
            <a:effectLst>
              <a:outerShdw blurRad="38100" dist="25400" dir="2700000" algn="tl" rotWithShape="0">
                <a:prstClr val="black">
                  <a:alpha val="40000"/>
                </a:prstClr>
              </a:outerShdw>
            </a:effectLst>
          </p:spPr>
        </p:pic>
      </p:grpSp>
      <p:grpSp>
        <p:nvGrpSpPr>
          <p:cNvPr id="30" name="Group 29"/>
          <p:cNvGrpSpPr/>
          <p:nvPr/>
        </p:nvGrpSpPr>
        <p:grpSpPr>
          <a:xfrm>
            <a:off x="6655819" y="1653667"/>
            <a:ext cx="1217041" cy="848024"/>
            <a:chOff x="4580929" y="905671"/>
            <a:chExt cx="1370994" cy="914929"/>
          </a:xfrm>
        </p:grpSpPr>
        <p:sp>
          <p:nvSpPr>
            <p:cNvPr id="8" name="Can 7"/>
            <p:cNvSpPr/>
            <p:nvPr/>
          </p:nvSpPr>
          <p:spPr>
            <a:xfrm rot="5400000">
              <a:off x="4808961" y="677639"/>
              <a:ext cx="914929" cy="1370994"/>
            </a:xfrm>
            <a:prstGeom prst="can">
              <a:avLst>
                <a:gd name="adj" fmla="val 17200"/>
              </a:avLst>
            </a:prstGeom>
            <a:solidFill>
              <a:srgbClr val="FF9300"/>
            </a:solidFill>
            <a:ln/>
            <a:effectLst>
              <a:outerShdw blurRad="50800" dist="508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wrap="none">
              <a:noAutofit/>
            </a:bodyPr>
            <a:lstStyle/>
            <a:p>
              <a:pPr marL="0" marR="0" algn="ctr">
                <a:spcBef>
                  <a:spcPts val="0"/>
                </a:spcBef>
                <a:spcAft>
                  <a:spcPts val="0"/>
                </a:spcAft>
              </a:pPr>
              <a:r>
                <a:rPr lang="en-US" sz="1300" b="1" dirty="0" smtClean="0">
                  <a:effectLst>
                    <a:outerShdw blurRad="50800" dist="76200" dir="2700000" algn="tl" rotWithShape="0">
                      <a:prstClr val="black">
                        <a:alpha val="40000"/>
                      </a:prstClr>
                    </a:outerShdw>
                  </a:effectLst>
                  <a:ea typeface="ＭＳ 明朝" charset="-128"/>
                  <a:cs typeface="Times New Roman" charset="0"/>
                </a:rPr>
                <a:t>Message</a:t>
              </a:r>
            </a:p>
            <a:p>
              <a:pPr marL="0" marR="0" algn="ctr">
                <a:spcBef>
                  <a:spcPts val="0"/>
                </a:spcBef>
                <a:spcAft>
                  <a:spcPts val="0"/>
                </a:spcAft>
              </a:pPr>
              <a:r>
                <a:rPr lang="en-US" sz="1300" b="1" dirty="0" smtClean="0">
                  <a:effectLst>
                    <a:outerShdw blurRad="50800" dist="76200" dir="2700000" algn="tl" rotWithShape="0">
                      <a:prstClr val="black">
                        <a:alpha val="40000"/>
                      </a:prstClr>
                    </a:outerShdw>
                  </a:effectLst>
                  <a:ea typeface="ＭＳ 明朝" charset="-128"/>
                  <a:cs typeface="Times New Roman" charset="0"/>
                </a:rPr>
                <a:t>Bus</a:t>
              </a:r>
              <a:endParaRPr lang="en-US" sz="1300" b="1" dirty="0">
                <a:effectLst>
                  <a:outerShdw blurRad="50800" dist="76200" dir="2700000" algn="tl" rotWithShape="0">
                    <a:prstClr val="black">
                      <a:alpha val="40000"/>
                    </a:prstClr>
                  </a:outerShdw>
                </a:effectLst>
                <a:ea typeface="ＭＳ 明朝" charset="-128"/>
                <a:cs typeface="Times New Roman" charset="0"/>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399" y="1409224"/>
              <a:ext cx="771704" cy="353647"/>
            </a:xfrm>
            <a:prstGeom prst="rect">
              <a:avLst/>
            </a:prstGeom>
            <a:effectLst>
              <a:outerShdw blurRad="12700" dist="25400" dir="2700000" algn="tl" rotWithShape="0">
                <a:prstClr val="black">
                  <a:alpha val="40000"/>
                </a:prstClr>
              </a:outerShdw>
            </a:effectLst>
          </p:spPr>
        </p:pic>
      </p:grpSp>
      <p:grpSp>
        <p:nvGrpSpPr>
          <p:cNvPr id="1053" name="Group 1052"/>
          <p:cNvGrpSpPr/>
          <p:nvPr/>
        </p:nvGrpSpPr>
        <p:grpSpPr>
          <a:xfrm>
            <a:off x="3463591" y="2813669"/>
            <a:ext cx="1018209" cy="1290001"/>
            <a:chOff x="3519686" y="3963783"/>
            <a:chExt cx="1018209" cy="1290001"/>
          </a:xfrm>
        </p:grpSpPr>
        <p:sp>
          <p:nvSpPr>
            <p:cNvPr id="3" name="Can 2"/>
            <p:cNvSpPr/>
            <p:nvPr/>
          </p:nvSpPr>
          <p:spPr>
            <a:xfrm>
              <a:off x="3519686" y="3963783"/>
              <a:ext cx="1018209" cy="1290001"/>
            </a:xfrm>
            <a:prstGeom prst="can">
              <a:avLst>
                <a:gd name="adj" fmla="val 16802"/>
              </a:avLst>
            </a:prstGeom>
            <a:solidFill>
              <a:srgbClr val="005493"/>
            </a:solidFill>
            <a:ln>
              <a:solidFill>
                <a:schemeClr val="accent6">
                  <a:lumMod val="50000"/>
                  <a:lumOff val="5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none" lIns="91440" tIns="9144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300" b="1" dirty="0" smtClean="0">
                  <a:effectLst>
                    <a:outerShdw blurRad="25400" dist="50800" dir="2700000" algn="tl" rotWithShape="0">
                      <a:prstClr val="black">
                        <a:alpha val="40000"/>
                      </a:prstClr>
                    </a:outerShdw>
                  </a:effectLst>
                  <a:ea typeface="ＭＳ 明朝" charset="-128"/>
                  <a:cs typeface="Times New Roman" charset="0"/>
                </a:rPr>
                <a:t>Key-Value</a:t>
              </a:r>
            </a:p>
            <a:p>
              <a:pPr marL="0" marR="0" algn="ctr">
                <a:spcBef>
                  <a:spcPts val="0"/>
                </a:spcBef>
                <a:spcAft>
                  <a:spcPts val="0"/>
                </a:spcAft>
              </a:pPr>
              <a:r>
                <a:rPr lang="en-US" sz="1300" b="1" dirty="0" smtClean="0">
                  <a:effectLst>
                    <a:outerShdw blurRad="25400" dist="50800" dir="2700000" algn="tl" rotWithShape="0">
                      <a:prstClr val="black">
                        <a:alpha val="40000"/>
                      </a:prstClr>
                    </a:outerShdw>
                  </a:effectLst>
                  <a:ea typeface="ＭＳ 明朝" charset="-128"/>
                  <a:cs typeface="Times New Roman" charset="0"/>
                </a:rPr>
                <a:t>Store</a:t>
              </a:r>
              <a:endParaRPr lang="en-US" sz="1300" b="1" dirty="0">
                <a:effectLst>
                  <a:outerShdw blurRad="25400" dist="50800" dir="2700000" algn="tl" rotWithShape="0">
                    <a:prstClr val="black">
                      <a:alpha val="40000"/>
                    </a:prstClr>
                  </a:outerShdw>
                </a:effectLst>
                <a:ea typeface="ＭＳ 明朝" charset="-128"/>
                <a:cs typeface="Times New Roman" charset="0"/>
              </a:endParaRPr>
            </a:p>
            <a:p>
              <a:pPr marL="0" marR="0" algn="ctr">
                <a:spcBef>
                  <a:spcPts val="0"/>
                </a:spcBef>
                <a:spcAft>
                  <a:spcPts val="0"/>
                </a:spcAft>
              </a:pPr>
              <a:endParaRPr lang="en-US" sz="1200" dirty="0">
                <a:effectLst>
                  <a:outerShdw blurRad="50800" dist="76200" dir="2700000" algn="tl" rotWithShape="0">
                    <a:prstClr val="black">
                      <a:alpha val="40000"/>
                    </a:prstClr>
                  </a:outerShdw>
                </a:effectLst>
                <a:ea typeface="ＭＳ 明朝" charset="-128"/>
                <a:cs typeface="Times New Roman" charset="0"/>
              </a:endParaRPr>
            </a:p>
          </p:txBody>
        </p:sp>
        <p:pic>
          <p:nvPicPr>
            <p:cNvPr id="1031" name="Picture 10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925" y="4668303"/>
              <a:ext cx="448725" cy="474777"/>
            </a:xfrm>
            <a:prstGeom prst="rect">
              <a:avLst/>
            </a:prstGeom>
            <a:effectLst>
              <a:outerShdw blurRad="25400" dist="25400" dir="2700000" algn="tl" rotWithShape="0">
                <a:prstClr val="black">
                  <a:alpha val="40000"/>
                </a:prstClr>
              </a:outerShdw>
            </a:effectLst>
          </p:spPr>
        </p:pic>
      </p:grpSp>
      <p:grpSp>
        <p:nvGrpSpPr>
          <p:cNvPr id="1051" name="Group 1050"/>
          <p:cNvGrpSpPr/>
          <p:nvPr/>
        </p:nvGrpSpPr>
        <p:grpSpPr>
          <a:xfrm>
            <a:off x="5017106" y="2812317"/>
            <a:ext cx="1000730" cy="1291354"/>
            <a:chOff x="5003995" y="3938775"/>
            <a:chExt cx="1000730" cy="1291354"/>
          </a:xfrm>
        </p:grpSpPr>
        <p:sp>
          <p:nvSpPr>
            <p:cNvPr id="43" name="Can 42"/>
            <p:cNvSpPr/>
            <p:nvPr/>
          </p:nvSpPr>
          <p:spPr>
            <a:xfrm>
              <a:off x="5003995" y="3938775"/>
              <a:ext cx="1000730" cy="1291354"/>
            </a:xfrm>
            <a:prstGeom prst="can">
              <a:avLst>
                <a:gd name="adj" fmla="val 16802"/>
              </a:avLst>
            </a:prstGeom>
            <a:solidFill>
              <a:srgbClr val="005493"/>
            </a:solid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none" lIns="91440" tIns="9144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300" b="1" dirty="0" smtClean="0">
                  <a:effectLst>
                    <a:outerShdw blurRad="25400" dist="50800" dir="2700000" algn="tl" rotWithShape="0">
                      <a:prstClr val="black">
                        <a:alpha val="40000"/>
                      </a:prstClr>
                    </a:outerShdw>
                  </a:effectLst>
                  <a:ea typeface="ＭＳ 明朝" charset="-128"/>
                  <a:cs typeface="Times New Roman" charset="0"/>
                </a:rPr>
                <a:t>Document</a:t>
              </a:r>
            </a:p>
            <a:p>
              <a:pPr marL="0" marR="0" algn="ctr">
                <a:spcBef>
                  <a:spcPts val="0"/>
                </a:spcBef>
                <a:spcAft>
                  <a:spcPts val="0"/>
                </a:spcAft>
              </a:pPr>
              <a:r>
                <a:rPr lang="en-US" sz="1300" b="1" dirty="0">
                  <a:effectLst>
                    <a:outerShdw blurRad="25400" dist="50800" dir="2700000" algn="tl" rotWithShape="0">
                      <a:prstClr val="black">
                        <a:alpha val="40000"/>
                      </a:prstClr>
                    </a:outerShdw>
                  </a:effectLst>
                  <a:ea typeface="ＭＳ 明朝" charset="-128"/>
                  <a:cs typeface="Times New Roman" charset="0"/>
                </a:rPr>
                <a:t>S</a:t>
              </a:r>
              <a:r>
                <a:rPr lang="en-US" sz="1300" b="1" dirty="0" smtClean="0">
                  <a:effectLst>
                    <a:outerShdw blurRad="25400" dist="50800" dir="2700000" algn="tl" rotWithShape="0">
                      <a:prstClr val="black">
                        <a:alpha val="40000"/>
                      </a:prstClr>
                    </a:outerShdw>
                  </a:effectLst>
                  <a:ea typeface="ＭＳ 明朝" charset="-128"/>
                  <a:cs typeface="Times New Roman" charset="0"/>
                </a:rPr>
                <a:t>tore</a:t>
              </a:r>
              <a:endParaRPr lang="en-US" sz="1300" b="1" dirty="0">
                <a:effectLst>
                  <a:outerShdw blurRad="25400" dist="50800" dir="2700000" algn="tl" rotWithShape="0">
                    <a:prstClr val="black">
                      <a:alpha val="40000"/>
                    </a:prstClr>
                  </a:outerShdw>
                </a:effectLst>
                <a:ea typeface="ＭＳ 明朝" charset="-128"/>
                <a:cs typeface="Times New Roman" charset="0"/>
              </a:endParaRPr>
            </a:p>
            <a:p>
              <a:pPr marL="0" marR="0" algn="ctr">
                <a:spcBef>
                  <a:spcPts val="0"/>
                </a:spcBef>
                <a:spcAft>
                  <a:spcPts val="0"/>
                </a:spcAft>
              </a:pPr>
              <a:endParaRPr lang="en-US" sz="1200" dirty="0">
                <a:effectLst>
                  <a:outerShdw blurRad="50800" dist="76200" dir="2700000" algn="tl" rotWithShape="0">
                    <a:prstClr val="black">
                      <a:alpha val="40000"/>
                    </a:prstClr>
                  </a:outerShdw>
                </a:effectLst>
                <a:ea typeface="ＭＳ 明朝" charset="-128"/>
                <a:cs typeface="Times New Roman" charset="0"/>
              </a:endParaRPr>
            </a:p>
          </p:txBody>
        </p:sp>
        <p:pic>
          <p:nvPicPr>
            <p:cNvPr id="1036" name="Picture 10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8631" y="4644647"/>
              <a:ext cx="504876" cy="471770"/>
            </a:xfrm>
            <a:prstGeom prst="rect">
              <a:avLst/>
            </a:prstGeom>
            <a:effectLst>
              <a:outerShdw blurRad="25400" dist="25400" dir="2700000" algn="tl" rotWithShape="0">
                <a:prstClr val="black">
                  <a:alpha val="40000"/>
                </a:prstClr>
              </a:outerShdw>
            </a:effectLst>
          </p:spPr>
        </p:pic>
      </p:grpSp>
      <p:cxnSp>
        <p:nvCxnSpPr>
          <p:cNvPr id="57" name="Straight Arrow Connector 56"/>
          <p:cNvCxnSpPr>
            <a:stCxn id="8" idx="3"/>
            <a:endCxn id="5" idx="3"/>
          </p:cNvCxnSpPr>
          <p:nvPr/>
        </p:nvCxnSpPr>
        <p:spPr>
          <a:xfrm flipH="1" flipV="1">
            <a:off x="6278833" y="2077679"/>
            <a:ext cx="376986" cy="1"/>
          </a:xfrm>
          <a:prstGeom prst="straightConnector1">
            <a:avLst/>
          </a:prstGeom>
          <a:ln w="44450" cmpd="sng">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5" idx="1"/>
            <a:endCxn id="4" idx="3"/>
          </p:cNvCxnSpPr>
          <p:nvPr/>
        </p:nvCxnSpPr>
        <p:spPr>
          <a:xfrm flipH="1" flipV="1">
            <a:off x="2754923" y="2073861"/>
            <a:ext cx="368114" cy="3818"/>
          </a:xfrm>
          <a:prstGeom prst="straightConnector1">
            <a:avLst/>
          </a:prstGeom>
          <a:ln w="44450" cmpd="sng">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054" name="Rectangle 1053"/>
          <p:cNvSpPr/>
          <p:nvPr/>
        </p:nvSpPr>
        <p:spPr>
          <a:xfrm>
            <a:off x="7550782" y="1179408"/>
            <a:ext cx="960519" cy="461665"/>
          </a:xfrm>
          <a:prstGeom prst="rect">
            <a:avLst/>
          </a:prstGeom>
        </p:spPr>
        <p:txBody>
          <a:bodyPr wrap="none">
            <a:spAutoFit/>
          </a:bodyPr>
          <a:lstStyle/>
          <a:p>
            <a:pPr algn="ctr"/>
            <a:r>
              <a:rPr lang="en-US" sz="1200" i="1" dirty="0" smtClean="0">
                <a:ea typeface="ＭＳ 明朝" charset="-128"/>
                <a:cs typeface="Times New Roman" charset="0"/>
              </a:rPr>
              <a:t>1 topic </a:t>
            </a:r>
          </a:p>
          <a:p>
            <a:pPr algn="ctr"/>
            <a:r>
              <a:rPr lang="en-US" sz="1200" i="1" dirty="0" smtClean="0">
                <a:ea typeface="ＭＳ 明朝" charset="-128"/>
                <a:cs typeface="Times New Roman" charset="0"/>
              </a:rPr>
              <a:t>per-Invoker</a:t>
            </a:r>
            <a:endParaRPr lang="en-US" sz="1200" i="1" dirty="0">
              <a:ea typeface="ＭＳ 明朝" charset="-128"/>
              <a:cs typeface="Times New Roman" charset="0"/>
            </a:endParaRPr>
          </a:p>
        </p:txBody>
      </p:sp>
      <p:cxnSp>
        <p:nvCxnSpPr>
          <p:cNvPr id="33" name="Elbow Connector 32"/>
          <p:cNvCxnSpPr>
            <a:stCxn id="5" idx="2"/>
            <a:endCxn id="43" idx="1"/>
          </p:cNvCxnSpPr>
          <p:nvPr/>
        </p:nvCxnSpPr>
        <p:spPr>
          <a:xfrm rot="16200000" flipH="1">
            <a:off x="4958690" y="2253536"/>
            <a:ext cx="301026" cy="816536"/>
          </a:xfrm>
          <a:prstGeom prst="bentConnector3">
            <a:avLst/>
          </a:prstGeom>
          <a:ln w="31750">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5" idx="2"/>
            <a:endCxn id="3" idx="1"/>
          </p:cNvCxnSpPr>
          <p:nvPr/>
        </p:nvCxnSpPr>
        <p:spPr>
          <a:xfrm rot="5400000">
            <a:off x="4185627" y="2298361"/>
            <a:ext cx="302378" cy="728239"/>
          </a:xfrm>
          <a:prstGeom prst="bentConnector3">
            <a:avLst>
              <a:gd name="adj1" fmla="val 50000"/>
            </a:avLst>
          </a:prstGeom>
          <a:ln w="31750">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23" idx="1"/>
            <a:endCxn id="8" idx="1"/>
          </p:cNvCxnSpPr>
          <p:nvPr/>
        </p:nvCxnSpPr>
        <p:spPr>
          <a:xfrm flipH="1">
            <a:off x="7872860" y="2073180"/>
            <a:ext cx="355232" cy="4500"/>
          </a:xfrm>
          <a:prstGeom prst="straightConnector1">
            <a:avLst/>
          </a:prstGeom>
          <a:ln w="44450" cmpd="sng">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8228092" y="1656987"/>
            <a:ext cx="878700" cy="939612"/>
            <a:chOff x="8841405" y="2362929"/>
            <a:chExt cx="878700" cy="939612"/>
          </a:xfrm>
        </p:grpSpPr>
        <p:sp>
          <p:nvSpPr>
            <p:cNvPr id="87" name="Rounded Rectangle 86"/>
            <p:cNvSpPr/>
            <p:nvPr/>
          </p:nvSpPr>
          <p:spPr>
            <a:xfrm>
              <a:off x="8952929" y="2446930"/>
              <a:ext cx="767176" cy="855611"/>
            </a:xfrm>
            <a:prstGeom prst="roundRect">
              <a:avLst/>
            </a:prstGeom>
            <a:solidFill>
              <a:schemeClr val="accent3">
                <a:lumMod val="20000"/>
                <a:lumOff val="80000"/>
              </a:schemeClr>
            </a:solidFill>
            <a:ln w="12700" cmpd="sng">
              <a:solidFill>
                <a:schemeClr val="tx1"/>
              </a:solid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18288" rtlCol="0" anchor="t">
              <a:noAutofit/>
            </a:bodyPr>
            <a:lstStyle/>
            <a:p>
              <a:pPr marL="0" marR="0" algn="ctr">
                <a:spcBef>
                  <a:spcPts val="0"/>
                </a:spcBef>
                <a:spcAft>
                  <a:spcPts val="0"/>
                </a:spcAft>
              </a:pPr>
              <a:r>
                <a:rPr lang="en-US" sz="1300" b="1" kern="1200" dirty="0" smtClean="0">
                  <a:solidFill>
                    <a:schemeClr val="bg1"/>
                  </a:solidFill>
                  <a:effectLst>
                    <a:outerShdw blurRad="25400" dist="25400" dir="2700000" algn="tl" rotWithShape="0">
                      <a:schemeClr val="tx2">
                        <a:lumMod val="50000"/>
                      </a:schemeClr>
                    </a:outerShdw>
                  </a:effectLst>
                  <a:ea typeface="ＭＳ 明朝" charset="-128"/>
                  <a:cs typeface="Times New Roman" charset="0"/>
                </a:rPr>
                <a:t>Invoker</a:t>
              </a:r>
              <a:endParaRPr lang="en-US" sz="1300" b="1" dirty="0">
                <a:solidFill>
                  <a:schemeClr val="bg1"/>
                </a:solidFill>
                <a:effectLst>
                  <a:outerShdw blurRad="25400" dist="25400" dir="2700000" algn="tl" rotWithShape="0">
                    <a:schemeClr val="tx2">
                      <a:lumMod val="50000"/>
                    </a:schemeClr>
                  </a:outerShdw>
                </a:effectLst>
                <a:latin typeface="Times" charset="0"/>
                <a:ea typeface="ＭＳ 明朝" charset="-128"/>
                <a:cs typeface="Times New Roman" charset="0"/>
              </a:endParaRPr>
            </a:p>
          </p:txBody>
        </p:sp>
        <p:sp>
          <p:nvSpPr>
            <p:cNvPr id="85" name="Rounded Rectangle 84"/>
            <p:cNvSpPr/>
            <p:nvPr/>
          </p:nvSpPr>
          <p:spPr>
            <a:xfrm>
              <a:off x="8888121" y="2403819"/>
              <a:ext cx="767176" cy="845005"/>
            </a:xfrm>
            <a:prstGeom prst="roundRect">
              <a:avLst/>
            </a:prstGeom>
            <a:solidFill>
              <a:schemeClr val="accent3">
                <a:lumMod val="20000"/>
                <a:lumOff val="80000"/>
              </a:schemeClr>
            </a:solidFill>
            <a:ln w="12700" cmpd="sng">
              <a:solidFill>
                <a:schemeClr val="tx1"/>
              </a:solid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18288" rtlCol="0" anchor="t">
              <a:noAutofit/>
            </a:bodyPr>
            <a:lstStyle/>
            <a:p>
              <a:pPr marL="0" marR="0" algn="ctr">
                <a:spcBef>
                  <a:spcPts val="0"/>
                </a:spcBef>
                <a:spcAft>
                  <a:spcPts val="0"/>
                </a:spcAft>
              </a:pPr>
              <a:r>
                <a:rPr lang="en-US" sz="1300" b="1" kern="1200" dirty="0" smtClean="0">
                  <a:solidFill>
                    <a:schemeClr val="bg1"/>
                  </a:solidFill>
                  <a:effectLst>
                    <a:outerShdw blurRad="25400" dist="25400" dir="2700000" algn="tl" rotWithShape="0">
                      <a:schemeClr val="tx2">
                        <a:lumMod val="50000"/>
                      </a:schemeClr>
                    </a:outerShdw>
                  </a:effectLst>
                  <a:ea typeface="ＭＳ 明朝" charset="-128"/>
                  <a:cs typeface="Times New Roman" charset="0"/>
                </a:rPr>
                <a:t>Invoker</a:t>
              </a:r>
              <a:endParaRPr lang="en-US" sz="1300" b="1" dirty="0">
                <a:solidFill>
                  <a:schemeClr val="bg1"/>
                </a:solidFill>
                <a:effectLst>
                  <a:outerShdw blurRad="25400" dist="25400" dir="2700000" algn="tl" rotWithShape="0">
                    <a:schemeClr val="tx2">
                      <a:lumMod val="50000"/>
                    </a:schemeClr>
                  </a:outerShdw>
                </a:effectLst>
                <a:latin typeface="Times" charset="0"/>
                <a:ea typeface="ＭＳ 明朝" charset="-128"/>
                <a:cs typeface="Times New Roman" charset="0"/>
              </a:endParaRPr>
            </a:p>
          </p:txBody>
        </p:sp>
        <p:grpSp>
          <p:nvGrpSpPr>
            <p:cNvPr id="46" name="Group 45"/>
            <p:cNvGrpSpPr/>
            <p:nvPr/>
          </p:nvGrpSpPr>
          <p:grpSpPr>
            <a:xfrm>
              <a:off x="8841405" y="2362929"/>
              <a:ext cx="767176" cy="832386"/>
              <a:chOff x="9287904" y="2887035"/>
              <a:chExt cx="767176" cy="832386"/>
            </a:xfrm>
          </p:grpSpPr>
          <p:sp>
            <p:nvSpPr>
              <p:cNvPr id="23" name="Rounded Rectangle 22"/>
              <p:cNvSpPr/>
              <p:nvPr/>
            </p:nvSpPr>
            <p:spPr>
              <a:xfrm>
                <a:off x="9287904" y="2887035"/>
                <a:ext cx="767176" cy="832386"/>
              </a:xfrm>
              <a:prstGeom prst="roundRect">
                <a:avLst/>
              </a:prstGeom>
              <a:solidFill>
                <a:schemeClr val="accent3">
                  <a:lumMod val="20000"/>
                  <a:lumOff val="80000"/>
                </a:schemeClr>
              </a:solidFill>
              <a:ln w="12700"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tIns="18288" rtlCol="0" anchor="t">
                <a:noAutofit/>
              </a:bodyPr>
              <a:lstStyle/>
              <a:p>
                <a:pPr marL="0" marR="0" algn="ctr">
                  <a:spcBef>
                    <a:spcPts val="0"/>
                  </a:spcBef>
                  <a:spcAft>
                    <a:spcPts val="0"/>
                  </a:spcAft>
                </a:pPr>
                <a:r>
                  <a:rPr lang="en-US" sz="1300" b="1" kern="1200" dirty="0" smtClean="0">
                    <a:solidFill>
                      <a:schemeClr val="tx2">
                        <a:lumMod val="50000"/>
                      </a:schemeClr>
                    </a:solidFill>
                    <a:ea typeface="ＭＳ 明朝" charset="-128"/>
                    <a:cs typeface="Times New Roman" charset="0"/>
                  </a:rPr>
                  <a:t>Invoker</a:t>
                </a:r>
                <a:endParaRPr lang="en-US" sz="1300" b="1" dirty="0">
                  <a:solidFill>
                    <a:schemeClr val="tx2">
                      <a:lumMod val="50000"/>
                    </a:schemeClr>
                  </a:solidFill>
                  <a:latin typeface="Times" charset="0"/>
                  <a:ea typeface="ＭＳ 明朝" charset="-128"/>
                  <a:cs typeface="Times New Roman" charset="0"/>
                </a:endParaRPr>
              </a:p>
            </p:txBody>
          </p:sp>
          <p:pic>
            <p:nvPicPr>
              <p:cNvPr id="1055" name="Picture 10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5427" y="3150779"/>
                <a:ext cx="572989" cy="461104"/>
              </a:xfrm>
              <a:prstGeom prst="rect">
                <a:avLst/>
              </a:prstGeom>
              <a:effectLst/>
            </p:spPr>
          </p:pic>
        </p:grpSp>
      </p:grpSp>
      <p:sp>
        <p:nvSpPr>
          <p:cNvPr id="88" name="Line Callout 1 (Border and Accent Bar) 87"/>
          <p:cNvSpPr/>
          <p:nvPr/>
        </p:nvSpPr>
        <p:spPr>
          <a:xfrm>
            <a:off x="9865272" y="1434266"/>
            <a:ext cx="1840984" cy="1014488"/>
          </a:xfrm>
          <a:prstGeom prst="accentBorderCallout1">
            <a:avLst>
              <a:gd name="adj1" fmla="val 22009"/>
              <a:gd name="adj2" fmla="val -4569"/>
              <a:gd name="adj3" fmla="val 62483"/>
              <a:gd name="adj4" fmla="val -52009"/>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wrap="square" rtlCol="0" anchor="ctr"/>
          <a:lstStyle/>
          <a:p>
            <a:pPr marL="171450" indent="-171450">
              <a:buFont typeface="Arial" charset="0"/>
              <a:buChar char="•"/>
            </a:pPr>
            <a:r>
              <a:rPr lang="en-US" sz="1200" b="1" i="1" smtClean="0">
                <a:solidFill>
                  <a:schemeClr val="tx1">
                    <a:lumMod val="75000"/>
                    <a:lumOff val="25000"/>
                  </a:schemeClr>
                </a:solidFill>
                <a:ea typeface="ＭＳ 明朝" charset="-128"/>
                <a:cs typeface="Times New Roman" charset="0"/>
              </a:rPr>
              <a:t>Read </a:t>
            </a:r>
            <a:r>
              <a:rPr lang="en-US" sz="1200" b="1" i="1" dirty="0" smtClean="0">
                <a:solidFill>
                  <a:schemeClr val="tx1">
                    <a:lumMod val="75000"/>
                    <a:lumOff val="25000"/>
                  </a:schemeClr>
                </a:solidFill>
                <a:ea typeface="ＭＳ 明朝" charset="-128"/>
                <a:cs typeface="Times New Roman" charset="0"/>
              </a:rPr>
              <a:t>message, </a:t>
            </a:r>
          </a:p>
          <a:p>
            <a:pPr marL="171450" indent="-171450">
              <a:buFont typeface="Arial" charset="0"/>
              <a:buChar char="•"/>
            </a:pPr>
            <a:r>
              <a:rPr lang="en-US" sz="1200" b="1" i="1" dirty="0">
                <a:solidFill>
                  <a:schemeClr val="tx1">
                    <a:lumMod val="75000"/>
                    <a:lumOff val="25000"/>
                  </a:schemeClr>
                </a:solidFill>
                <a:ea typeface="ＭＳ 明朝" charset="-128"/>
                <a:cs typeface="Times New Roman" charset="0"/>
              </a:rPr>
              <a:t>S</a:t>
            </a:r>
            <a:r>
              <a:rPr lang="en-US" sz="1200" b="1" i="1" dirty="0" smtClean="0">
                <a:solidFill>
                  <a:schemeClr val="tx1">
                    <a:lumMod val="75000"/>
                    <a:lumOff val="25000"/>
                  </a:schemeClr>
                </a:solidFill>
                <a:ea typeface="ＭＳ 明朝" charset="-128"/>
                <a:cs typeface="Times New Roman" charset="0"/>
              </a:rPr>
              <a:t>pawn Docker container language runtime </a:t>
            </a:r>
          </a:p>
          <a:p>
            <a:r>
              <a:rPr lang="en-US" sz="1200" i="1" dirty="0" smtClean="0">
                <a:solidFill>
                  <a:schemeClr val="tx1">
                    <a:lumMod val="75000"/>
                    <a:lumOff val="25000"/>
                  </a:schemeClr>
                </a:solidFill>
                <a:ea typeface="ＭＳ 明朝" charset="-128"/>
                <a:cs typeface="Times New Roman" charset="0"/>
              </a:rPr>
              <a:t>(JS, Python, Swift, etc.)</a:t>
            </a:r>
          </a:p>
        </p:txBody>
      </p:sp>
      <p:grpSp>
        <p:nvGrpSpPr>
          <p:cNvPr id="11" name="Group 10"/>
          <p:cNvGrpSpPr/>
          <p:nvPr/>
        </p:nvGrpSpPr>
        <p:grpSpPr>
          <a:xfrm>
            <a:off x="5613179" y="5164549"/>
            <a:ext cx="2554245" cy="414939"/>
            <a:chOff x="2347484" y="4314184"/>
            <a:chExt cx="3155795" cy="414939"/>
          </a:xfrm>
        </p:grpSpPr>
        <p:sp>
          <p:nvSpPr>
            <p:cNvPr id="42" name="Rounded Rectangle 41"/>
            <p:cNvSpPr/>
            <p:nvPr/>
          </p:nvSpPr>
          <p:spPr>
            <a:xfrm>
              <a:off x="2347484" y="4314184"/>
              <a:ext cx="3155795" cy="414939"/>
            </a:xfrm>
            <a:prstGeom prst="roundRect">
              <a:avLst>
                <a:gd name="adj" fmla="val 7153"/>
              </a:avLst>
            </a:prstGeom>
            <a:solidFill>
              <a:srgbClr val="FFD579">
                <a:alpha val="71000"/>
              </a:srgbClr>
            </a:solidFill>
            <a:ln w="25400">
              <a:solidFill>
                <a:srgbClr val="FF26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400" b="1" i="1" dirty="0" smtClean="0">
                  <a:solidFill>
                    <a:srgbClr val="FF2600"/>
                  </a:solidFill>
                </a:rPr>
                <a:t>       Ansible Deployments</a:t>
              </a:r>
              <a:endParaRPr lang="en-US" sz="1400" b="1" i="1" dirty="0">
                <a:solidFill>
                  <a:srgbClr val="FF2600"/>
                </a:solidFill>
              </a:endParaRPr>
            </a:p>
          </p:txBody>
        </p: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1023" y="4327208"/>
              <a:ext cx="472858" cy="386168"/>
            </a:xfrm>
            <a:prstGeom prst="rect">
              <a:avLst/>
            </a:prstGeom>
          </p:spPr>
        </p:pic>
      </p:grpSp>
      <p:sp>
        <p:nvSpPr>
          <p:cNvPr id="80" name="Line Callout 1 (Border and Accent Bar) 79"/>
          <p:cNvSpPr/>
          <p:nvPr/>
        </p:nvSpPr>
        <p:spPr>
          <a:xfrm>
            <a:off x="828434" y="4823907"/>
            <a:ext cx="1437094" cy="1125563"/>
          </a:xfrm>
          <a:prstGeom prst="accentBorderCallout1">
            <a:avLst>
              <a:gd name="adj1" fmla="val 28922"/>
              <a:gd name="adj2" fmla="val 106577"/>
              <a:gd name="adj3" fmla="val -90844"/>
              <a:gd name="adj4" fmla="val 180540"/>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r"/>
            <a:r>
              <a:rPr lang="en-US" sz="1100" b="1" i="1" dirty="0">
                <a:solidFill>
                  <a:srgbClr val="005493"/>
                </a:solidFill>
                <a:ea typeface="ＭＳ 明朝" charset="-128"/>
                <a:cs typeface="Times New Roman" charset="0"/>
              </a:rPr>
              <a:t>“Source of Truth”</a:t>
            </a:r>
          </a:p>
          <a:p>
            <a:pPr algn="r"/>
            <a:r>
              <a:rPr lang="en-US" sz="1100" b="1" i="1" dirty="0" smtClean="0">
                <a:solidFill>
                  <a:schemeClr val="tx1">
                    <a:lumMod val="75000"/>
                    <a:lumOff val="25000"/>
                  </a:schemeClr>
                </a:solidFill>
                <a:ea typeface="ＭＳ 明朝" charset="-128"/>
                <a:cs typeface="Times New Roman" charset="0"/>
              </a:rPr>
              <a:t>Deployment</a:t>
            </a:r>
            <a:r>
              <a:rPr lang="en-US" sz="1100" b="1" i="1" dirty="0">
                <a:solidFill>
                  <a:schemeClr val="tx1">
                    <a:lumMod val="75000"/>
                    <a:lumOff val="25000"/>
                  </a:schemeClr>
                </a:solidFill>
                <a:ea typeface="ＭＳ 明朝" charset="-128"/>
                <a:cs typeface="Times New Roman" charset="0"/>
              </a:rPr>
              <a:t>, </a:t>
            </a:r>
          </a:p>
          <a:p>
            <a:pPr algn="r"/>
            <a:r>
              <a:rPr lang="en-US" sz="1100" b="1" i="1" dirty="0">
                <a:solidFill>
                  <a:schemeClr val="tx1">
                    <a:lumMod val="75000"/>
                    <a:lumOff val="25000"/>
                  </a:schemeClr>
                </a:solidFill>
                <a:ea typeface="ＭＳ 明朝" charset="-128"/>
                <a:cs typeface="Times New Roman" charset="0"/>
              </a:rPr>
              <a:t>Configuration</a:t>
            </a:r>
          </a:p>
          <a:p>
            <a:pPr algn="r"/>
            <a:r>
              <a:rPr lang="en-US" sz="1100" b="1" i="1" dirty="0" smtClean="0">
                <a:solidFill>
                  <a:schemeClr val="tx1">
                    <a:lumMod val="75000"/>
                    <a:lumOff val="25000"/>
                  </a:schemeClr>
                </a:solidFill>
                <a:ea typeface="ＭＳ 明朝" charset="-128"/>
                <a:cs typeface="Times New Roman" charset="0"/>
              </a:rPr>
              <a:t>Information</a:t>
            </a:r>
          </a:p>
        </p:txBody>
      </p:sp>
      <p:sp>
        <p:nvSpPr>
          <p:cNvPr id="49" name="Line Callout 1 (Border and Accent Bar) 48"/>
          <p:cNvSpPr/>
          <p:nvPr/>
        </p:nvSpPr>
        <p:spPr>
          <a:xfrm>
            <a:off x="170601" y="1214500"/>
            <a:ext cx="1492010" cy="526488"/>
          </a:xfrm>
          <a:prstGeom prst="accentBorderCallout1">
            <a:avLst>
              <a:gd name="adj1" fmla="val 30852"/>
              <a:gd name="adj2" fmla="val 103853"/>
              <a:gd name="adj3" fmla="val 139760"/>
              <a:gd name="adj4" fmla="val 122289"/>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171450" indent="-171450" algn="r">
              <a:buFont typeface="Arial" charset="0"/>
              <a:buChar char="•"/>
            </a:pPr>
            <a:r>
              <a:rPr lang="en-US" sz="1100" b="1" i="1" smtClean="0">
                <a:solidFill>
                  <a:schemeClr val="tx1">
                    <a:lumMod val="75000"/>
                    <a:lumOff val="25000"/>
                  </a:schemeClr>
                </a:solidFill>
                <a:ea typeface="ＭＳ 明朝" charset="-128"/>
                <a:cs typeface="Times New Roman" charset="0"/>
              </a:rPr>
              <a:t>Client endpoints</a:t>
            </a:r>
          </a:p>
          <a:p>
            <a:pPr marL="171450" indent="-171450" algn="r">
              <a:buFont typeface="Arial" charset="0"/>
              <a:buChar char="•"/>
            </a:pPr>
            <a:r>
              <a:rPr lang="en-US" sz="1100" b="1" i="1" dirty="0" smtClean="0">
                <a:solidFill>
                  <a:schemeClr val="tx1">
                    <a:lumMod val="75000"/>
                    <a:lumOff val="25000"/>
                  </a:schemeClr>
                </a:solidFill>
                <a:ea typeface="ＭＳ 明朝" charset="-128"/>
                <a:cs typeface="Times New Roman" charset="0"/>
              </a:rPr>
              <a:t>SSL Termination</a:t>
            </a:r>
            <a:endParaRPr lang="en-US" b="1" i="1" dirty="0">
              <a:solidFill>
                <a:schemeClr val="tx1">
                  <a:lumMod val="75000"/>
                  <a:lumOff val="25000"/>
                </a:schemeClr>
              </a:solidFill>
              <a:ea typeface="ＭＳ 明朝" charset="-128"/>
              <a:cs typeface="Times New Roman" charset="0"/>
            </a:endParaRPr>
          </a:p>
        </p:txBody>
      </p:sp>
      <p:grpSp>
        <p:nvGrpSpPr>
          <p:cNvPr id="13" name="Group 12"/>
          <p:cNvGrpSpPr/>
          <p:nvPr/>
        </p:nvGrpSpPr>
        <p:grpSpPr>
          <a:xfrm>
            <a:off x="2262208" y="1181411"/>
            <a:ext cx="983343" cy="342186"/>
            <a:chOff x="1981219" y="1126273"/>
            <a:chExt cx="983343" cy="342186"/>
          </a:xfrm>
        </p:grpSpPr>
        <p:sp>
          <p:nvSpPr>
            <p:cNvPr id="48" name="Line Callout 1 (Border and Accent Bar) 47"/>
            <p:cNvSpPr/>
            <p:nvPr/>
          </p:nvSpPr>
          <p:spPr>
            <a:xfrm>
              <a:off x="1981219" y="1126273"/>
              <a:ext cx="983343" cy="342186"/>
            </a:xfrm>
            <a:prstGeom prst="accentBorderCallout1">
              <a:avLst>
                <a:gd name="adj1" fmla="val 30852"/>
                <a:gd name="adj2" fmla="val 103853"/>
                <a:gd name="adj3" fmla="val 155065"/>
                <a:gd name="adj4" fmla="val 122588"/>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171450" indent="-171450" algn="r">
                <a:buFont typeface="Arial" charset="0"/>
                <a:buChar char="•"/>
              </a:pPr>
              <a:endParaRPr lang="en-US" b="1" i="1" dirty="0">
                <a:solidFill>
                  <a:schemeClr val="tx1">
                    <a:lumMod val="75000"/>
                    <a:lumOff val="25000"/>
                  </a:schemeClr>
                </a:solidFill>
                <a:ea typeface="ＭＳ 明朝" charset="-128"/>
                <a:cs typeface="Times New Roman"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2964" y="1191284"/>
              <a:ext cx="760722" cy="225828"/>
            </a:xfrm>
            <a:prstGeom prst="rect">
              <a:avLst/>
            </a:prstGeom>
          </p:spPr>
        </p:pic>
      </p:grpSp>
      <p:sp>
        <p:nvSpPr>
          <p:cNvPr id="50" name="Line Callout 1 (Border and Accent Bar) 49"/>
          <p:cNvSpPr/>
          <p:nvPr/>
        </p:nvSpPr>
        <p:spPr>
          <a:xfrm>
            <a:off x="8716571" y="5386689"/>
            <a:ext cx="2780394" cy="1014488"/>
          </a:xfrm>
          <a:prstGeom prst="accentBorderCallout1">
            <a:avLst>
              <a:gd name="adj1" fmla="val 22009"/>
              <a:gd name="adj2" fmla="val -4569"/>
              <a:gd name="adj3" fmla="val -51077"/>
              <a:gd name="adj4" fmla="val -22898"/>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1200" b="1" i="1" dirty="0" smtClean="0">
                <a:solidFill>
                  <a:schemeClr val="tx1">
                    <a:lumMod val="75000"/>
                    <a:lumOff val="25000"/>
                  </a:schemeClr>
                </a:solidFill>
                <a:ea typeface="ＭＳ 明朝" charset="-128"/>
                <a:cs typeface="Times New Roman" charset="0"/>
              </a:rPr>
              <a:t>OpenWhisk Platform</a:t>
            </a:r>
          </a:p>
          <a:p>
            <a:r>
              <a:rPr lang="en-US" sz="1200" b="1" i="1" dirty="0" smtClean="0">
                <a:solidFill>
                  <a:schemeClr val="tx1">
                    <a:lumMod val="75000"/>
                    <a:lumOff val="25000"/>
                  </a:schemeClr>
                </a:solidFill>
                <a:ea typeface="ＭＳ 明朝" charset="-128"/>
                <a:cs typeface="Times New Roman" charset="0"/>
              </a:rPr>
              <a:t>Components are all</a:t>
            </a:r>
          </a:p>
          <a:p>
            <a:r>
              <a:rPr lang="en-US" sz="1200" b="1" i="1" dirty="0" smtClean="0">
                <a:solidFill>
                  <a:schemeClr val="tx1">
                    <a:lumMod val="75000"/>
                    <a:lumOff val="25000"/>
                  </a:schemeClr>
                </a:solidFill>
                <a:ea typeface="ＭＳ 明朝" charset="-128"/>
                <a:cs typeface="Times New Roman" charset="0"/>
              </a:rPr>
              <a:t>“Docker” containers</a:t>
            </a:r>
            <a:endParaRPr lang="en-US" sz="1200" i="1" dirty="0" smtClean="0">
              <a:solidFill>
                <a:schemeClr val="tx1">
                  <a:lumMod val="75000"/>
                  <a:lumOff val="25000"/>
                </a:schemeClr>
              </a:solidFill>
              <a:ea typeface="ＭＳ 明朝" charset="-128"/>
              <a:cs typeface="Times New Roman" charset="0"/>
            </a:endParaRPr>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18888" y="5531083"/>
            <a:ext cx="933752" cy="751422"/>
          </a:xfrm>
          <a:prstGeom prst="rect">
            <a:avLst/>
          </a:prstGeom>
          <a:effectLst>
            <a:outerShdw blurRad="25400" dist="38100" dir="2700000" algn="tl" rotWithShape="0">
              <a:prstClr val="black">
                <a:alpha val="57000"/>
              </a:prstClr>
            </a:outerShdw>
          </a:effectLst>
        </p:spPr>
      </p:pic>
      <p:grpSp>
        <p:nvGrpSpPr>
          <p:cNvPr id="19" name="Group 18"/>
          <p:cNvGrpSpPr/>
          <p:nvPr/>
        </p:nvGrpSpPr>
        <p:grpSpPr>
          <a:xfrm>
            <a:off x="8728141" y="3091363"/>
            <a:ext cx="3051172" cy="1461649"/>
            <a:chOff x="6215567" y="3255878"/>
            <a:chExt cx="3051172" cy="1461649"/>
          </a:xfrm>
        </p:grpSpPr>
        <p:sp>
          <p:nvSpPr>
            <p:cNvPr id="53" name="Line Callout 1 (Border and Accent Bar) 52"/>
            <p:cNvSpPr/>
            <p:nvPr/>
          </p:nvSpPr>
          <p:spPr>
            <a:xfrm>
              <a:off x="6215567" y="3255878"/>
              <a:ext cx="3051172" cy="1461649"/>
            </a:xfrm>
            <a:prstGeom prst="accentBorderCallout1">
              <a:avLst>
                <a:gd name="adj1" fmla="val 20266"/>
                <a:gd name="adj2" fmla="val -1791"/>
                <a:gd name="adj3" fmla="val -36783"/>
                <a:gd name="adj4" fmla="val -35532"/>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122238" indent="-122238">
                <a:buFont typeface="Arial" charset="0"/>
                <a:buChar char="•"/>
              </a:pPr>
              <a:endParaRPr lang="en-US" sz="1100" b="1" i="1" dirty="0" smtClean="0">
                <a:solidFill>
                  <a:schemeClr val="tx1">
                    <a:lumMod val="75000"/>
                    <a:lumOff val="25000"/>
                  </a:schemeClr>
                </a:solidFill>
                <a:ea typeface="ＭＳ 明朝" charset="-128"/>
                <a:cs typeface="Times New Roman" charset="0"/>
              </a:endParaRPr>
            </a:p>
            <a:p>
              <a:pPr marL="122238" indent="-122238">
                <a:buFont typeface="Arial" charset="0"/>
                <a:buChar char="•"/>
              </a:pPr>
              <a:endParaRPr lang="en-US" sz="1100" b="1" i="1" dirty="0">
                <a:solidFill>
                  <a:schemeClr val="tx1">
                    <a:lumMod val="75000"/>
                    <a:lumOff val="25000"/>
                  </a:schemeClr>
                </a:solidFill>
                <a:ea typeface="ＭＳ 明朝" charset="-128"/>
                <a:cs typeface="Times New Roman" charset="0"/>
              </a:endParaRPr>
            </a:p>
            <a:p>
              <a:pPr marL="122238" indent="-122238">
                <a:buFont typeface="Arial" charset="0"/>
                <a:buChar char="•"/>
              </a:pPr>
              <a:endParaRPr lang="en-US" sz="1100" b="1" i="1" dirty="0" smtClean="0">
                <a:solidFill>
                  <a:schemeClr val="tx1">
                    <a:lumMod val="75000"/>
                    <a:lumOff val="25000"/>
                  </a:schemeClr>
                </a:solidFill>
                <a:ea typeface="ＭＳ 明朝" charset="-128"/>
                <a:cs typeface="Times New Roman" charset="0"/>
              </a:endParaRPr>
            </a:p>
            <a:p>
              <a:pPr marL="122238" indent="-122238">
                <a:buFont typeface="Arial" charset="0"/>
                <a:buChar char="•"/>
              </a:pPr>
              <a:endParaRPr lang="en-US" sz="1100" b="1" i="1" dirty="0">
                <a:solidFill>
                  <a:schemeClr val="tx1">
                    <a:lumMod val="75000"/>
                    <a:lumOff val="25000"/>
                  </a:schemeClr>
                </a:solidFill>
                <a:ea typeface="ＭＳ 明朝" charset="-128"/>
                <a:cs typeface="Times New Roman" charset="0"/>
              </a:endParaRP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manages </a:t>
              </a:r>
              <a:r>
                <a:rPr lang="en-US" sz="1100" b="1" i="1" dirty="0">
                  <a:solidFill>
                    <a:schemeClr val="tx1">
                      <a:lumMod val="75000"/>
                      <a:lumOff val="25000"/>
                    </a:schemeClr>
                  </a:solidFill>
                  <a:ea typeface="ＭＳ 明朝" charset="-128"/>
                  <a:cs typeface="Times New Roman" charset="0"/>
                </a:rPr>
                <a:t>the Kafka cluster, tracking…</a:t>
              </a:r>
            </a:p>
            <a:p>
              <a:pPr marL="346075" indent="-173038">
                <a:buFont typeface=".AppleSystemUIFont" charset="-120"/>
                <a:buChar char="−"/>
              </a:pPr>
              <a:r>
                <a:rPr lang="en-US" sz="1100" i="1" dirty="0">
                  <a:solidFill>
                    <a:schemeClr val="tx1">
                      <a:lumMod val="75000"/>
                      <a:lumOff val="25000"/>
                    </a:schemeClr>
                  </a:solidFill>
                  <a:ea typeface="ＭＳ 明朝" charset="-128"/>
                  <a:cs typeface="Times New Roman" charset="0"/>
                </a:rPr>
                <a:t>status of nodes present in Kafka cluster </a:t>
              </a:r>
            </a:p>
            <a:p>
              <a:pPr marL="346075" indent="-173038">
                <a:buFont typeface=".AppleSystemUIFont" charset="-120"/>
                <a:buChar char="−"/>
              </a:pPr>
              <a:r>
                <a:rPr lang="en-US" sz="1100" i="1" dirty="0">
                  <a:solidFill>
                    <a:schemeClr val="tx1">
                      <a:lumMod val="75000"/>
                      <a:lumOff val="25000"/>
                    </a:schemeClr>
                  </a:solidFill>
                  <a:ea typeface="ＭＳ 明朝" charset="-128"/>
                  <a:cs typeface="Times New Roman" charset="0"/>
                </a:rPr>
                <a:t>topics, messages, and quotas.</a:t>
              </a: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839" y="3347202"/>
              <a:ext cx="1678314" cy="686583"/>
            </a:xfrm>
            <a:prstGeom prst="rect">
              <a:avLst/>
            </a:prstGeom>
          </p:spPr>
        </p:pic>
      </p:grpSp>
      <p:sp>
        <p:nvSpPr>
          <p:cNvPr id="51" name="CLI"/>
          <p:cNvSpPr/>
          <p:nvPr/>
        </p:nvSpPr>
        <p:spPr>
          <a:xfrm>
            <a:off x="406088" y="2992749"/>
            <a:ext cx="829468" cy="400051"/>
          </a:xfrm>
          <a:prstGeom prst="roundRect">
            <a:avLst>
              <a:gd name="adj" fmla="val 0"/>
            </a:avLst>
          </a:prstGeom>
          <a:solidFill>
            <a:srgbClr val="90C5FC"/>
          </a:solid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noAutofit/>
          </a:bodyPr>
          <a:lstStyle>
            <a:lvl1pPr defTabSz="821266">
              <a:defRPr sz="2600" b="1">
                <a:solidFill>
                  <a:srgbClr val="0F212F"/>
                </a:solidFill>
                <a:latin typeface="Helvetica"/>
                <a:ea typeface="Helvetica"/>
                <a:cs typeface="Helvetica"/>
                <a:sym typeface="Helvetica"/>
              </a:defRPr>
            </a:lvl1pPr>
          </a:lstStyle>
          <a:p>
            <a:pPr algn="ctr"/>
            <a:r>
              <a:rPr lang="en-US" sz="1300" dirty="0" smtClean="0"/>
              <a:t>OW </a:t>
            </a:r>
            <a:r>
              <a:rPr sz="1300" dirty="0" smtClean="0"/>
              <a:t>CLI</a:t>
            </a:r>
            <a:endParaRPr sz="1300" dirty="0"/>
          </a:p>
        </p:txBody>
      </p:sp>
      <p:sp>
        <p:nvSpPr>
          <p:cNvPr id="52" name="REST"/>
          <p:cNvSpPr/>
          <p:nvPr/>
        </p:nvSpPr>
        <p:spPr>
          <a:xfrm rot="16200000">
            <a:off x="1250076" y="3025502"/>
            <a:ext cx="1103314" cy="350223"/>
          </a:xfrm>
          <a:prstGeom prst="roundRect">
            <a:avLst>
              <a:gd name="adj" fmla="val 41694"/>
            </a:avLst>
          </a:prstGeom>
          <a:solidFill>
            <a:srgbClr val="01B8A3"/>
          </a:solidFill>
          <a:ln w="12700">
            <a:miter lim="400000"/>
          </a:ln>
          <a:extLst>
            <a:ext uri="{C572A759-6A51-4108-AA02-DFA0A04FC94B}">
              <ma14:wrappingTextBoxFlag xmlns:ma14="http://schemas.microsoft.com/office/mac/drawingml/2011/main" val="1"/>
            </a:ext>
          </a:extLst>
        </p:spPr>
        <p:txBody>
          <a:bodyPr lIns="60960" tIns="60960" rIns="60960" bIns="60960" anchor="ctr"/>
          <a:lstStyle>
            <a:lvl1pPr defTabSz="821266">
              <a:defRPr sz="2600" b="1">
                <a:solidFill>
                  <a:srgbClr val="F5F7FA"/>
                </a:solidFill>
                <a:latin typeface="Helvetica"/>
                <a:ea typeface="Helvetica"/>
                <a:cs typeface="Helvetica"/>
                <a:sym typeface="Helvetica"/>
              </a:defRPr>
            </a:lvl1pPr>
          </a:lstStyle>
          <a:p>
            <a:pPr algn="ctr"/>
            <a:r>
              <a:rPr sz="1300"/>
              <a:t>REST</a:t>
            </a:r>
          </a:p>
        </p:txBody>
      </p:sp>
      <p:cxnSp>
        <p:nvCxnSpPr>
          <p:cNvPr id="54" name="Straight Arrow Connector 53"/>
          <p:cNvCxnSpPr>
            <a:stCxn id="52" idx="0"/>
            <a:endCxn id="51" idx="3"/>
          </p:cNvCxnSpPr>
          <p:nvPr/>
        </p:nvCxnSpPr>
        <p:spPr>
          <a:xfrm flipH="1" flipV="1">
            <a:off x="1235556" y="3192775"/>
            <a:ext cx="391066" cy="7839"/>
          </a:xfrm>
          <a:prstGeom prst="straightConnector1">
            <a:avLst/>
          </a:prstGeom>
          <a:ln w="34925" cmpd="sng">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1" name="Elbow Connector 20"/>
          <p:cNvCxnSpPr>
            <a:stCxn id="52" idx="2"/>
            <a:endCxn id="4" idx="2"/>
          </p:cNvCxnSpPr>
          <p:nvPr/>
        </p:nvCxnSpPr>
        <p:spPr>
          <a:xfrm flipV="1">
            <a:off x="1976845" y="2460601"/>
            <a:ext cx="386101" cy="740013"/>
          </a:xfrm>
          <a:prstGeom prst="bentConnector2">
            <a:avLst/>
          </a:prstGeom>
          <a:ln w="25400">
            <a:solidFill>
              <a:schemeClr val="accent4"/>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 name="Line Callout 1 (Border and Accent Bar) 39"/>
          <p:cNvSpPr/>
          <p:nvPr/>
        </p:nvSpPr>
        <p:spPr>
          <a:xfrm>
            <a:off x="2767267" y="5328370"/>
            <a:ext cx="1189278" cy="1385288"/>
          </a:xfrm>
          <a:prstGeom prst="accentBorderCallout1">
            <a:avLst>
              <a:gd name="adj1" fmla="val 21656"/>
              <a:gd name="adj2" fmla="val 107915"/>
              <a:gd name="adj3" fmla="val -85333"/>
              <a:gd name="adj4" fmla="val 205207"/>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Actions</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Triggers</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Rules</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Namespaces</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Credentials</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Metadata</a:t>
            </a:r>
          </a:p>
          <a:p>
            <a:pPr marL="122238" indent="-122238">
              <a:buFont typeface="Arial" charset="0"/>
              <a:buChar char="•"/>
            </a:pPr>
            <a:r>
              <a:rPr lang="en-US" sz="1100" b="1" i="1" dirty="0" smtClean="0">
                <a:solidFill>
                  <a:schemeClr val="tx1">
                    <a:lumMod val="75000"/>
                    <a:lumOff val="25000"/>
                  </a:schemeClr>
                </a:solidFill>
                <a:ea typeface="ＭＳ 明朝" charset="-128"/>
                <a:cs typeface="Times New Roman" charset="0"/>
              </a:rPr>
              <a:t>etc.</a:t>
            </a:r>
            <a:endParaRPr lang="en-US" b="1" i="1" dirty="0">
              <a:solidFill>
                <a:schemeClr val="tx1">
                  <a:lumMod val="75000"/>
                  <a:lumOff val="25000"/>
                </a:schemeClr>
              </a:solidFill>
              <a:ea typeface="ＭＳ 明朝" charset="-128"/>
              <a:cs typeface="Times New Roman" charset="0"/>
            </a:endParaRPr>
          </a:p>
        </p:txBody>
      </p:sp>
      <p:grpSp>
        <p:nvGrpSpPr>
          <p:cNvPr id="25" name="Group 24"/>
          <p:cNvGrpSpPr/>
          <p:nvPr/>
        </p:nvGrpSpPr>
        <p:grpSpPr>
          <a:xfrm>
            <a:off x="5093362" y="4571060"/>
            <a:ext cx="2957114" cy="467562"/>
            <a:chOff x="5190401" y="4351098"/>
            <a:chExt cx="2957114" cy="467562"/>
          </a:xfrm>
        </p:grpSpPr>
        <p:sp>
          <p:nvSpPr>
            <p:cNvPr id="61" name="Rounded Rectangle"/>
            <p:cNvSpPr/>
            <p:nvPr/>
          </p:nvSpPr>
          <p:spPr>
            <a:xfrm>
              <a:off x="5190401" y="4351098"/>
              <a:ext cx="2957114" cy="467562"/>
            </a:xfrm>
            <a:prstGeom prst="roundRect">
              <a:avLst>
                <a:gd name="adj" fmla="val 14880"/>
              </a:avLst>
            </a:prstGeom>
            <a:solidFill>
              <a:srgbClr val="6DEDD8">
                <a:alpha val="59000"/>
              </a:srgbClr>
            </a:solidFill>
            <a:ln w="12700">
              <a:solidFill>
                <a:schemeClr val="tx1">
                  <a:lumMod val="65000"/>
                  <a:lumOff val="35000"/>
                </a:schemeClr>
              </a:solidFill>
              <a:prstDash val="dash"/>
              <a:miter lim="400000"/>
            </a:ln>
          </p:spPr>
          <p:txBody>
            <a:bodyPr lIns="60960" tIns="60960" rIns="60960" bIns="60960" anchor="ctr"/>
            <a:lstStyle/>
            <a:p>
              <a:pPr algn="ctr" defTabSz="410633">
                <a:defRPr sz="3200">
                  <a:solidFill>
                    <a:srgbClr val="FFFFFF"/>
                  </a:solidFill>
                  <a:latin typeface="Arial"/>
                  <a:ea typeface="Arial"/>
                  <a:cs typeface="Arial"/>
                  <a:sym typeface="Arial"/>
                </a:defRPr>
              </a:pPr>
              <a:r>
                <a:rPr lang="en-US" sz="1600" b="1" i="1" dirty="0" smtClean="0">
                  <a:solidFill>
                    <a:schemeClr val="tx1">
                      <a:lumMod val="75000"/>
                      <a:lumOff val="25000"/>
                    </a:schemeClr>
                  </a:solidFill>
                  <a:effectLst>
                    <a:outerShdw blurRad="50800" dist="76200" dir="2700000" algn="tl" rotWithShape="0">
                      <a:schemeClr val="bg1">
                        <a:alpha val="40000"/>
                      </a:schemeClr>
                    </a:outerShdw>
                  </a:effectLst>
                </a:rPr>
                <a:t>   Docker Containers</a:t>
              </a:r>
              <a:endParaRPr lang="en-US" sz="900" b="1" i="1" dirty="0">
                <a:solidFill>
                  <a:schemeClr val="tx1">
                    <a:lumMod val="75000"/>
                    <a:lumOff val="25000"/>
                  </a:schemeClr>
                </a:solidFill>
                <a:effectLst>
                  <a:outerShdw blurRad="50800" dist="76200" dir="2700000" algn="tl" rotWithShape="0">
                    <a:schemeClr val="bg1">
                      <a:alpha val="40000"/>
                    </a:schemeClr>
                  </a:outerShdw>
                </a:effectLst>
              </a:endParaRPr>
            </a:p>
          </p:txBody>
        </p:sp>
        <p:pic>
          <p:nvPicPr>
            <p:cNvPr id="62" name="Picture 61"/>
            <p:cNvPicPr>
              <a:picLocks noChangeAspect="1"/>
            </p:cNvPicPr>
            <p:nvPr/>
          </p:nvPicPr>
          <p:blipFill rotWithShape="1">
            <a:blip r:embed="rId10">
              <a:extLst>
                <a:ext uri="{28A0092B-C50C-407E-A947-70E740481C1C}">
                  <a14:useLocalDpi xmlns:a14="http://schemas.microsoft.com/office/drawing/2010/main" val="0"/>
                </a:ext>
              </a:extLst>
            </a:blip>
            <a:srcRect t="4878" b="35123"/>
            <a:stretch/>
          </p:blipFill>
          <p:spPr>
            <a:xfrm>
              <a:off x="5298200" y="4432078"/>
              <a:ext cx="512714" cy="274320"/>
            </a:xfrm>
            <a:prstGeom prst="rect">
              <a:avLst/>
            </a:prstGeom>
            <a:effectLst>
              <a:outerShdw blurRad="25400" dist="38100" dir="2700000" algn="tl" rotWithShape="0">
                <a:prstClr val="black">
                  <a:alpha val="57000"/>
                </a:prstClr>
              </a:outerShdw>
            </a:effectLst>
          </p:spPr>
        </p:pic>
      </p:grpSp>
      <p:sp>
        <p:nvSpPr>
          <p:cNvPr id="63" name="Line Callout 1 (Border and Accent Bar) 62"/>
          <p:cNvSpPr/>
          <p:nvPr/>
        </p:nvSpPr>
        <p:spPr>
          <a:xfrm rot="5400000">
            <a:off x="542768" y="3487432"/>
            <a:ext cx="663629" cy="1302306"/>
          </a:xfrm>
          <a:prstGeom prst="accentBorderCallout1">
            <a:avLst>
              <a:gd name="adj1" fmla="val 32945"/>
              <a:gd name="adj2" fmla="val -11970"/>
              <a:gd name="adj3" fmla="val 52785"/>
              <a:gd name="adj4" fmla="val -50030"/>
            </a:avLst>
          </a:prstGeom>
          <a:solidFill>
            <a:schemeClr val="bg1">
              <a:lumMod val="95000"/>
            </a:schemeClr>
          </a:solidFill>
          <a:ln>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vert="vert270" wrap="none" rtlCol="0" anchor="ctr"/>
          <a:lstStyle/>
          <a:p>
            <a:r>
              <a:rPr lang="en-US" sz="1100" b="1" i="1" dirty="0" smtClean="0">
                <a:solidFill>
                  <a:srgbClr val="005493"/>
                </a:solidFill>
                <a:ea typeface="ＭＳ 明朝" charset="-128"/>
                <a:cs typeface="Times New Roman" charset="0"/>
              </a:rPr>
              <a:t>OpenWhisk APIs</a:t>
            </a:r>
          </a:p>
          <a:p>
            <a:r>
              <a:rPr lang="en-US" sz="1100" b="1" i="1" dirty="0" smtClean="0">
                <a:solidFill>
                  <a:srgbClr val="005493"/>
                </a:solidFill>
                <a:ea typeface="ＭＳ 明朝" charset="-128"/>
                <a:cs typeface="Times New Roman" charset="0"/>
              </a:rPr>
              <a:t>(CRUD) </a:t>
            </a:r>
            <a:endParaRPr lang="en-US" sz="1100" b="1" i="1" dirty="0" smtClean="0">
              <a:solidFill>
                <a:schemeClr val="tx1">
                  <a:lumMod val="75000"/>
                  <a:lumOff val="25000"/>
                </a:schemeClr>
              </a:solidFill>
              <a:ea typeface="ＭＳ 明朝" charset="-128"/>
              <a:cs typeface="Times New Roman" charset="0"/>
            </a:endParaRPr>
          </a:p>
        </p:txBody>
      </p:sp>
    </p:spTree>
    <p:extLst>
      <p:ext uri="{BB962C8B-B14F-4D97-AF65-F5344CB8AC3E}">
        <p14:creationId xmlns:p14="http://schemas.microsoft.com/office/powerpoint/2010/main" val="24869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897608" y="2148852"/>
            <a:ext cx="8402092" cy="699328"/>
          </a:xfrm>
          <a:prstGeom prst="rect">
            <a:avLst/>
          </a:prstGeom>
        </p:spPr>
        <p:txBody>
          <a:bodyPr lIns="0" tIns="0" rIns="0" bIns="0">
            <a:noAutofit/>
          </a:bodyPr>
          <a:lstStyle>
            <a:lvl1pPr algn="l" defTabSz="457200" rtl="0" eaLnBrk="1" latinLnBrk="0" hangingPunct="1">
              <a:spcBef>
                <a:spcPct val="0"/>
              </a:spcBef>
              <a:buNone/>
              <a:defRPr sz="3600" b="1" i="0" kern="0" spc="-30" baseline="0">
                <a:solidFill>
                  <a:srgbClr val="FFFFFF"/>
                </a:solidFill>
                <a:latin typeface="+mj-lt"/>
                <a:ea typeface="+mj-ea"/>
                <a:cs typeface="+mj-cs"/>
              </a:defRPr>
            </a:lvl1pPr>
          </a:lstStyle>
          <a:p>
            <a:pPr algn="ctr"/>
            <a:r>
              <a:rPr lang="en-US" altLang="zh-CN" sz="4000" dirty="0" err="1" smtClean="0"/>
              <a:t>Serverless</a:t>
            </a:r>
            <a:r>
              <a:rPr lang="zh-CN" altLang="en-US" sz="4000" dirty="0" smtClean="0"/>
              <a:t>适用场景举例</a:t>
            </a:r>
            <a:endParaRPr lang="en-US" sz="4000" dirty="0" smtClean="0"/>
          </a:p>
          <a:p>
            <a:pPr algn="ctr"/>
            <a:endParaRPr lang="en-US" sz="4000" dirty="0">
              <a:effectLst>
                <a:outerShdw blurRad="50800" dist="76200" dir="2700000" algn="tl" rotWithShape="0">
                  <a:prstClr val="black">
                    <a:alpha val="60000"/>
                  </a:prstClr>
                </a:outerShdw>
              </a:effectLst>
            </a:endParaRPr>
          </a:p>
        </p:txBody>
      </p:sp>
      <p:sp>
        <p:nvSpPr>
          <p:cNvPr id="4" name="Rectangle 3"/>
          <p:cNvSpPr/>
          <p:nvPr/>
        </p:nvSpPr>
        <p:spPr>
          <a:xfrm>
            <a:off x="3186000" y="3218934"/>
            <a:ext cx="5963953" cy="584776"/>
          </a:xfrm>
          <a:prstGeom prst="rect">
            <a:avLst/>
          </a:prstGeom>
        </p:spPr>
        <p:txBody>
          <a:bodyPr wrap="none">
            <a:spAutoFit/>
          </a:bodyPr>
          <a:lstStyle/>
          <a:p>
            <a:pPr algn="ctr"/>
            <a:r>
              <a:rPr lang="en-US" altLang="zh-CN" sz="3200" i="1" dirty="0" smtClean="0">
                <a:solidFill>
                  <a:schemeClr val="bg1"/>
                </a:solidFill>
                <a:effectLst>
                  <a:outerShdw blurRad="50800" dist="76200" dir="2700000" algn="tl" rotWithShape="0">
                    <a:prstClr val="black">
                      <a:alpha val="60000"/>
                    </a:prstClr>
                  </a:outerShdw>
                </a:effectLst>
              </a:rPr>
              <a:t>Apache </a:t>
            </a:r>
            <a:r>
              <a:rPr lang="en-US" altLang="zh-CN" sz="3200" i="1" dirty="0" err="1" smtClean="0">
                <a:solidFill>
                  <a:schemeClr val="bg1"/>
                </a:solidFill>
                <a:effectLst>
                  <a:outerShdw blurRad="50800" dist="76200" dir="2700000" algn="tl" rotWithShape="0">
                    <a:prstClr val="black">
                      <a:alpha val="60000"/>
                    </a:prstClr>
                  </a:outerShdw>
                </a:effectLst>
              </a:rPr>
              <a:t>OpenWhisk</a:t>
            </a:r>
            <a:r>
              <a:rPr lang="zh-CN" altLang="en-US" sz="3200" i="1" dirty="0" smtClean="0">
                <a:solidFill>
                  <a:schemeClr val="bg1"/>
                </a:solidFill>
                <a:effectLst>
                  <a:outerShdw blurRad="50800" dist="76200" dir="2700000" algn="tl" rotWithShape="0">
                    <a:prstClr val="black">
                      <a:alpha val="60000"/>
                    </a:prstClr>
                  </a:outerShdw>
                </a:effectLst>
              </a:rPr>
              <a:t>能做什么？</a:t>
            </a:r>
            <a:endParaRPr lang="en-US" sz="3200" i="1" dirty="0">
              <a:solidFill>
                <a:schemeClr val="bg1"/>
              </a:solidFill>
              <a:effectLst>
                <a:outerShdw blurRad="50800" dist="76200" dir="2700000" algn="tl" rotWithShape="0">
                  <a:prstClr val="black">
                    <a:alpha val="60000"/>
                  </a:prstClr>
                </a:outerShdw>
              </a:effectLst>
            </a:endParaRPr>
          </a:p>
        </p:txBody>
      </p:sp>
    </p:spTree>
    <p:extLst>
      <p:ext uri="{BB962C8B-B14F-4D97-AF65-F5344CB8AC3E}">
        <p14:creationId xmlns:p14="http://schemas.microsoft.com/office/powerpoint/2010/main" val="120986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微服务的实现</a:t>
            </a:r>
            <a:endParaRPr lang="en-US" dirty="0"/>
          </a:p>
        </p:txBody>
      </p:sp>
      <p:pic>
        <p:nvPicPr>
          <p:cNvPr id="4" name="Picture 3"/>
          <p:cNvPicPr>
            <a:picLocks noChangeAspect="1"/>
          </p:cNvPicPr>
          <p:nvPr/>
        </p:nvPicPr>
        <p:blipFill>
          <a:blip r:embed="rId2"/>
          <a:stretch>
            <a:fillRect/>
          </a:stretch>
        </p:blipFill>
        <p:spPr>
          <a:xfrm>
            <a:off x="0" y="749300"/>
            <a:ext cx="12192000" cy="5350446"/>
          </a:xfrm>
          <a:prstGeom prst="rect">
            <a:avLst/>
          </a:prstGeom>
        </p:spPr>
      </p:pic>
    </p:spTree>
    <p:extLst>
      <p:ext uri="{BB962C8B-B14F-4D97-AF65-F5344CB8AC3E}">
        <p14:creationId xmlns:p14="http://schemas.microsoft.com/office/powerpoint/2010/main" val="207597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微服务的实现</a:t>
            </a:r>
            <a:endParaRPr lang="en-US" dirty="0"/>
          </a:p>
        </p:txBody>
      </p:sp>
      <p:pic>
        <p:nvPicPr>
          <p:cNvPr id="5" name="Picture 4"/>
          <p:cNvPicPr>
            <a:picLocks noChangeAspect="1"/>
          </p:cNvPicPr>
          <p:nvPr/>
        </p:nvPicPr>
        <p:blipFill>
          <a:blip r:embed="rId2"/>
          <a:stretch>
            <a:fillRect/>
          </a:stretch>
        </p:blipFill>
        <p:spPr>
          <a:xfrm>
            <a:off x="304801" y="1583267"/>
            <a:ext cx="11529060" cy="3886200"/>
          </a:xfrm>
          <a:prstGeom prst="rect">
            <a:avLst/>
          </a:prstGeom>
        </p:spPr>
      </p:pic>
    </p:spTree>
    <p:extLst>
      <p:ext uri="{BB962C8B-B14F-4D97-AF65-F5344CB8AC3E}">
        <p14:creationId xmlns:p14="http://schemas.microsoft.com/office/powerpoint/2010/main" val="9541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移动应用后端服务的实现</a:t>
            </a:r>
            <a:endParaRPr lang="en-US" dirty="0"/>
          </a:p>
        </p:txBody>
      </p:sp>
      <p:pic>
        <p:nvPicPr>
          <p:cNvPr id="4" name="Picture 3"/>
          <p:cNvPicPr>
            <a:picLocks noChangeAspect="1"/>
          </p:cNvPicPr>
          <p:nvPr/>
        </p:nvPicPr>
        <p:blipFill>
          <a:blip r:embed="rId2"/>
          <a:stretch>
            <a:fillRect/>
          </a:stretch>
        </p:blipFill>
        <p:spPr>
          <a:xfrm>
            <a:off x="575733" y="1100667"/>
            <a:ext cx="11243733" cy="4995496"/>
          </a:xfrm>
          <a:prstGeom prst="rect">
            <a:avLst/>
          </a:prstGeom>
        </p:spPr>
      </p:pic>
    </p:spTree>
    <p:extLst>
      <p:ext uri="{BB962C8B-B14F-4D97-AF65-F5344CB8AC3E}">
        <p14:creationId xmlns:p14="http://schemas.microsoft.com/office/powerpoint/2010/main" val="13756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多媒体数据处理</a:t>
            </a:r>
            <a:endParaRPr lang="en-US" dirty="0"/>
          </a:p>
        </p:txBody>
      </p:sp>
      <p:pic>
        <p:nvPicPr>
          <p:cNvPr id="5" name="Picture 4"/>
          <p:cNvPicPr>
            <a:picLocks noChangeAspect="1"/>
          </p:cNvPicPr>
          <p:nvPr/>
        </p:nvPicPr>
        <p:blipFill>
          <a:blip r:embed="rId2"/>
          <a:stretch>
            <a:fillRect/>
          </a:stretch>
        </p:blipFill>
        <p:spPr>
          <a:xfrm>
            <a:off x="1231892" y="753534"/>
            <a:ext cx="10062633" cy="5520159"/>
          </a:xfrm>
          <a:prstGeom prst="rect">
            <a:avLst/>
          </a:prstGeom>
        </p:spPr>
      </p:pic>
    </p:spTree>
    <p:extLst>
      <p:ext uri="{BB962C8B-B14F-4D97-AF65-F5344CB8AC3E}">
        <p14:creationId xmlns:p14="http://schemas.microsoft.com/office/powerpoint/2010/main" val="350313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议程</a:t>
            </a:r>
            <a:endParaRPr lang="en-US" dirty="0"/>
          </a:p>
        </p:txBody>
      </p:sp>
      <p:sp>
        <p:nvSpPr>
          <p:cNvPr id="3" name="Text Placeholder 2"/>
          <p:cNvSpPr>
            <a:spLocks noGrp="1"/>
          </p:cNvSpPr>
          <p:nvPr>
            <p:ph type="body" sz="quarter" idx="10"/>
          </p:nvPr>
        </p:nvSpPr>
        <p:spPr>
          <a:xfrm>
            <a:off x="1435099" y="408721"/>
            <a:ext cx="10204289" cy="5098832"/>
          </a:xfrm>
        </p:spPr>
        <p:txBody>
          <a:bodyPr/>
          <a:lstStyle/>
          <a:p>
            <a:pPr marL="514350" indent="-514350">
              <a:lnSpc>
                <a:spcPct val="200000"/>
              </a:lnSpc>
              <a:spcBef>
                <a:spcPts val="0"/>
              </a:spcBef>
              <a:buFont typeface="+mj-lt"/>
              <a:buAutoNum type="arabicPeriod"/>
            </a:pPr>
            <a:r>
              <a:rPr lang="en-US" altLang="zh-CN" sz="2800" dirty="0" err="1" smtClean="0">
                <a:solidFill>
                  <a:srgbClr val="005493"/>
                </a:solidFill>
              </a:rPr>
              <a:t>Serverless</a:t>
            </a:r>
            <a:r>
              <a:rPr lang="zh-CN" altLang="en-US" sz="2800" dirty="0" smtClean="0">
                <a:solidFill>
                  <a:srgbClr val="005493"/>
                </a:solidFill>
              </a:rPr>
              <a:t>架构概述</a:t>
            </a:r>
            <a:endParaRPr lang="en-US" sz="2500" dirty="0" smtClean="0">
              <a:solidFill>
                <a:srgbClr val="005493"/>
              </a:solidFill>
            </a:endParaRPr>
          </a:p>
          <a:p>
            <a:pPr marL="514350" indent="-514350">
              <a:lnSpc>
                <a:spcPct val="200000"/>
              </a:lnSpc>
              <a:spcBef>
                <a:spcPts val="0"/>
              </a:spcBef>
              <a:buFont typeface="+mj-lt"/>
              <a:buAutoNum type="arabicPeriod"/>
            </a:pPr>
            <a:r>
              <a:rPr lang="en-US" altLang="zh-CN" sz="2800" dirty="0" smtClean="0">
                <a:solidFill>
                  <a:srgbClr val="005493"/>
                </a:solidFill>
              </a:rPr>
              <a:t>Apache </a:t>
            </a:r>
            <a:r>
              <a:rPr lang="en-US" altLang="zh-CN" sz="2800" dirty="0" err="1" smtClean="0">
                <a:solidFill>
                  <a:srgbClr val="005493"/>
                </a:solidFill>
              </a:rPr>
              <a:t>OpenWhisk</a:t>
            </a:r>
            <a:r>
              <a:rPr lang="zh-CN" altLang="en-US" sz="2800" dirty="0" smtClean="0">
                <a:solidFill>
                  <a:srgbClr val="005493"/>
                </a:solidFill>
              </a:rPr>
              <a:t>简介</a:t>
            </a:r>
            <a:endParaRPr lang="en-US" altLang="zh-CN" sz="2800" dirty="0" smtClean="0">
              <a:solidFill>
                <a:srgbClr val="005493"/>
              </a:solidFill>
            </a:endParaRPr>
          </a:p>
          <a:p>
            <a:pPr marL="514350" indent="-514350">
              <a:lnSpc>
                <a:spcPct val="200000"/>
              </a:lnSpc>
              <a:spcBef>
                <a:spcPts val="0"/>
              </a:spcBef>
              <a:buFont typeface="+mj-lt"/>
              <a:buAutoNum type="arabicPeriod"/>
            </a:pPr>
            <a:r>
              <a:rPr lang="en-US" altLang="zh-CN" sz="2800" dirty="0" err="1" smtClean="0">
                <a:solidFill>
                  <a:srgbClr val="005493"/>
                </a:solidFill>
              </a:rPr>
              <a:t>Serverless</a:t>
            </a:r>
            <a:r>
              <a:rPr lang="zh-CN" altLang="en-US" sz="2800" dirty="0" smtClean="0">
                <a:solidFill>
                  <a:srgbClr val="005493"/>
                </a:solidFill>
              </a:rPr>
              <a:t>适用场景举例</a:t>
            </a:r>
            <a:endParaRPr lang="en-US" altLang="zh-CN" sz="2800" dirty="0" smtClean="0">
              <a:solidFill>
                <a:srgbClr val="005493"/>
              </a:solidFill>
            </a:endParaRPr>
          </a:p>
          <a:p>
            <a:pPr marL="514350" indent="-514350">
              <a:lnSpc>
                <a:spcPct val="200000"/>
              </a:lnSpc>
              <a:spcBef>
                <a:spcPts val="0"/>
              </a:spcBef>
              <a:buFont typeface="+mj-lt"/>
              <a:buAutoNum type="arabicPeriod"/>
            </a:pPr>
            <a:r>
              <a:rPr lang="en-US" altLang="zh-CN" sz="2800" dirty="0" err="1" smtClean="0">
                <a:solidFill>
                  <a:srgbClr val="005493"/>
                </a:solidFill>
              </a:rPr>
              <a:t>OpenWhisk</a:t>
            </a:r>
            <a:r>
              <a:rPr lang="zh-CN" altLang="en-US" sz="2800" dirty="0" smtClean="0">
                <a:solidFill>
                  <a:srgbClr val="005493"/>
                </a:solidFill>
              </a:rPr>
              <a:t>编程模型与开发实践</a:t>
            </a:r>
            <a:endParaRPr lang="en-US" altLang="zh-CN" sz="2800" dirty="0" smtClean="0">
              <a:solidFill>
                <a:srgbClr val="005493"/>
              </a:solidFill>
            </a:endParaRPr>
          </a:p>
          <a:p>
            <a:pPr marL="514350" indent="-514350">
              <a:lnSpc>
                <a:spcPct val="200000"/>
              </a:lnSpc>
              <a:spcBef>
                <a:spcPts val="0"/>
              </a:spcBef>
              <a:buFont typeface="+mj-lt"/>
              <a:buAutoNum type="arabicPeriod"/>
            </a:pPr>
            <a:r>
              <a:rPr lang="zh-CN" altLang="en-US" sz="2800" dirty="0" smtClean="0">
                <a:solidFill>
                  <a:srgbClr val="005493"/>
                </a:solidFill>
              </a:rPr>
              <a:t>总结</a:t>
            </a:r>
            <a:r>
              <a:rPr lang="en-US" altLang="zh-CN" sz="2800" dirty="0" smtClean="0">
                <a:solidFill>
                  <a:srgbClr val="005493"/>
                </a:solidFill>
              </a:rPr>
              <a:t> &amp; </a:t>
            </a:r>
            <a:r>
              <a:rPr lang="zh-CN" altLang="en-US" sz="2800" dirty="0" smtClean="0">
                <a:solidFill>
                  <a:srgbClr val="005493"/>
                </a:solidFill>
              </a:rPr>
              <a:t>下一步</a:t>
            </a:r>
            <a:endParaRPr lang="en-US" altLang="zh-CN" sz="2800" dirty="0" smtClean="0">
              <a:solidFill>
                <a:srgbClr val="005493"/>
              </a:solidFill>
            </a:endParaRPr>
          </a:p>
          <a:p>
            <a:pPr marL="514350" indent="-514350">
              <a:lnSpc>
                <a:spcPct val="200000"/>
              </a:lnSpc>
              <a:spcBef>
                <a:spcPts val="0"/>
              </a:spcBef>
              <a:buFont typeface="+mj-lt"/>
              <a:buAutoNum type="arabicPeriod"/>
            </a:pPr>
            <a:r>
              <a:rPr lang="en-US" altLang="zh-CN" sz="2800" dirty="0" smtClean="0">
                <a:solidFill>
                  <a:srgbClr val="005493"/>
                </a:solidFill>
              </a:rPr>
              <a:t>Q</a:t>
            </a:r>
            <a:r>
              <a:rPr lang="en-US" altLang="zh-CN" sz="2800" dirty="0" smtClean="0">
                <a:solidFill>
                  <a:srgbClr val="005493"/>
                </a:solidFill>
              </a:rPr>
              <a:t>&amp;A</a:t>
            </a:r>
          </a:p>
        </p:txBody>
      </p:sp>
    </p:spTree>
    <p:extLst>
      <p:ext uri="{BB962C8B-B14F-4D97-AF65-F5344CB8AC3E}">
        <p14:creationId xmlns:p14="http://schemas.microsoft.com/office/powerpoint/2010/main" val="38372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IoT</a:t>
            </a:r>
            <a:r>
              <a:rPr lang="zh-CN" altLang="en-US" dirty="0" smtClean="0"/>
              <a:t>事件响应</a:t>
            </a:r>
            <a:r>
              <a:rPr lang="en-US" altLang="zh-CN" dirty="0" smtClean="0"/>
              <a:t>/</a:t>
            </a:r>
            <a:r>
              <a:rPr lang="zh-CN" altLang="en-US" dirty="0" smtClean="0"/>
              <a:t>数据处理</a:t>
            </a:r>
            <a:endParaRPr lang="en-US" dirty="0"/>
          </a:p>
        </p:txBody>
      </p:sp>
      <p:pic>
        <p:nvPicPr>
          <p:cNvPr id="4" name="Picture 3"/>
          <p:cNvPicPr>
            <a:picLocks noChangeAspect="1"/>
          </p:cNvPicPr>
          <p:nvPr/>
        </p:nvPicPr>
        <p:blipFill>
          <a:blip r:embed="rId2"/>
          <a:stretch>
            <a:fillRect/>
          </a:stretch>
        </p:blipFill>
        <p:spPr>
          <a:xfrm>
            <a:off x="1443565" y="893233"/>
            <a:ext cx="10088033" cy="5236310"/>
          </a:xfrm>
          <a:prstGeom prst="rect">
            <a:avLst/>
          </a:prstGeom>
        </p:spPr>
      </p:pic>
    </p:spTree>
    <p:extLst>
      <p:ext uri="{BB962C8B-B14F-4D97-AF65-F5344CB8AC3E}">
        <p14:creationId xmlns:p14="http://schemas.microsoft.com/office/powerpoint/2010/main" val="33011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不同系统之间集成的“粘合剂”</a:t>
            </a:r>
            <a:endParaRPr lang="en-US" dirty="0"/>
          </a:p>
        </p:txBody>
      </p:sp>
      <p:pic>
        <p:nvPicPr>
          <p:cNvPr id="4" name="Picture 3"/>
          <p:cNvPicPr>
            <a:picLocks noChangeAspect="1"/>
          </p:cNvPicPr>
          <p:nvPr/>
        </p:nvPicPr>
        <p:blipFill>
          <a:blip r:embed="rId2"/>
          <a:stretch>
            <a:fillRect/>
          </a:stretch>
        </p:blipFill>
        <p:spPr>
          <a:xfrm>
            <a:off x="491067" y="1206497"/>
            <a:ext cx="11391864" cy="4313766"/>
          </a:xfrm>
          <a:prstGeom prst="rect">
            <a:avLst/>
          </a:prstGeom>
        </p:spPr>
      </p:pic>
    </p:spTree>
    <p:extLst>
      <p:ext uri="{BB962C8B-B14F-4D97-AF65-F5344CB8AC3E}">
        <p14:creationId xmlns:p14="http://schemas.microsoft.com/office/powerpoint/2010/main" val="30077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不同系统之间集成的“粘合剂”</a:t>
            </a:r>
            <a:endParaRPr lang="en-US" dirty="0"/>
          </a:p>
        </p:txBody>
      </p:sp>
      <p:pic>
        <p:nvPicPr>
          <p:cNvPr id="4" name="Picture 3"/>
          <p:cNvPicPr>
            <a:picLocks noChangeAspect="1"/>
          </p:cNvPicPr>
          <p:nvPr/>
        </p:nvPicPr>
        <p:blipFill>
          <a:blip r:embed="rId2"/>
          <a:stretch>
            <a:fillRect/>
          </a:stretch>
        </p:blipFill>
        <p:spPr>
          <a:xfrm>
            <a:off x="579967" y="1096433"/>
            <a:ext cx="11625874" cy="4830234"/>
          </a:xfrm>
          <a:prstGeom prst="rect">
            <a:avLst/>
          </a:prstGeom>
        </p:spPr>
      </p:pic>
    </p:spTree>
    <p:extLst>
      <p:ext uri="{BB962C8B-B14F-4D97-AF65-F5344CB8AC3E}">
        <p14:creationId xmlns:p14="http://schemas.microsoft.com/office/powerpoint/2010/main" val="24002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897608" y="2148852"/>
            <a:ext cx="8402092" cy="699328"/>
          </a:xfrm>
          <a:prstGeom prst="rect">
            <a:avLst/>
          </a:prstGeom>
        </p:spPr>
        <p:txBody>
          <a:bodyPr lIns="0" tIns="0" rIns="0" bIns="0">
            <a:noAutofit/>
          </a:bodyPr>
          <a:lstStyle>
            <a:lvl1pPr algn="l" defTabSz="457200" rtl="0" eaLnBrk="1" latinLnBrk="0" hangingPunct="1">
              <a:spcBef>
                <a:spcPct val="0"/>
              </a:spcBef>
              <a:buNone/>
              <a:defRPr sz="3600" b="1" i="0" kern="0" spc="-30" baseline="0">
                <a:solidFill>
                  <a:srgbClr val="FFFFFF"/>
                </a:solidFill>
                <a:latin typeface="+mj-lt"/>
                <a:ea typeface="+mj-ea"/>
                <a:cs typeface="+mj-cs"/>
              </a:defRPr>
            </a:lvl1pPr>
          </a:lstStyle>
          <a:p>
            <a:pPr algn="ctr"/>
            <a:r>
              <a:rPr lang="en-US" altLang="zh-CN" sz="4000" dirty="0" err="1" smtClean="0"/>
              <a:t>OpenWhisk</a:t>
            </a:r>
            <a:r>
              <a:rPr lang="zh-CN" altLang="en-US" sz="4000" dirty="0" smtClean="0"/>
              <a:t>编程模型与开发实践</a:t>
            </a:r>
            <a:endParaRPr lang="en-US" sz="4000" dirty="0" smtClean="0"/>
          </a:p>
          <a:p>
            <a:pPr algn="ctr"/>
            <a:endParaRPr lang="en-US" sz="4000" dirty="0">
              <a:effectLst>
                <a:outerShdw blurRad="50800" dist="76200" dir="2700000" algn="tl" rotWithShape="0">
                  <a:prstClr val="black">
                    <a:alpha val="60000"/>
                  </a:prstClr>
                </a:outerShdw>
              </a:effectLst>
            </a:endParaRPr>
          </a:p>
        </p:txBody>
      </p:sp>
    </p:spTree>
    <p:extLst>
      <p:ext uri="{BB962C8B-B14F-4D97-AF65-F5344CB8AC3E}">
        <p14:creationId xmlns:p14="http://schemas.microsoft.com/office/powerpoint/2010/main" val="6497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4"/>
          <p:cNvGrpSpPr>
            <a:grpSpLocks/>
          </p:cNvGrpSpPr>
          <p:nvPr/>
        </p:nvGrpSpPr>
        <p:grpSpPr bwMode="auto">
          <a:xfrm>
            <a:off x="614832" y="810877"/>
            <a:ext cx="10642662" cy="783167"/>
            <a:chOff x="1192091" y="1214167"/>
            <a:chExt cx="6234430" cy="445566"/>
          </a:xfrm>
        </p:grpSpPr>
        <p:sp>
          <p:nvSpPr>
            <p:cNvPr id="7" name="Oval 6"/>
            <p:cNvSpPr/>
            <p:nvPr/>
          </p:nvSpPr>
          <p:spPr>
            <a:xfrm>
              <a:off x="1192091" y="1214167"/>
              <a:ext cx="456296" cy="4455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a:effectLst>
                    <a:outerShdw blurRad="50800" dist="76200" dir="2700000" algn="tl" rotWithShape="0">
                      <a:prstClr val="black">
                        <a:alpha val="40000"/>
                      </a:prstClr>
                    </a:outerShdw>
                  </a:effectLst>
                </a:rPr>
                <a:t>A</a:t>
              </a:r>
            </a:p>
          </p:txBody>
        </p:sp>
        <p:sp>
          <p:nvSpPr>
            <p:cNvPr id="26628" name="TextBox 6"/>
            <p:cNvSpPr txBox="1">
              <a:spLocks noChangeArrowheads="1"/>
            </p:cNvSpPr>
            <p:nvPr/>
          </p:nvSpPr>
          <p:spPr bwMode="auto">
            <a:xfrm>
              <a:off x="1663267" y="1268396"/>
              <a:ext cx="5763254" cy="332695"/>
            </a:xfrm>
            <a:prstGeom prst="rect">
              <a:avLst/>
            </a:prstGeom>
            <a:noFill/>
            <a:ln w="9525">
              <a:noFill/>
              <a:miter lim="800000"/>
              <a:headEnd/>
              <a:tailEnd/>
            </a:ln>
          </p:spPr>
          <p:txBody>
            <a:bodyPr>
              <a:prstTxWarp prst="textNoShape">
                <a:avLst/>
              </a:prstTxWarp>
              <a:spAutoFit/>
            </a:bodyPr>
            <a:lstStyle/>
            <a:p>
              <a:r>
                <a:rPr lang="en-US" sz="3200" b="1" dirty="0" smtClean="0">
                  <a:solidFill>
                    <a:schemeClr val="accent1"/>
                  </a:solidFill>
                  <a:effectLst>
                    <a:outerShdw dist="12700" dir="2700000" algn="tl" rotWithShape="0">
                      <a:prstClr val="black">
                        <a:alpha val="60000"/>
                      </a:prstClr>
                    </a:outerShdw>
                  </a:effectLst>
                </a:rPr>
                <a:t>Action </a:t>
              </a:r>
              <a:r>
                <a:rPr lang="en-US" sz="3200" dirty="0" smtClean="0">
                  <a:solidFill>
                    <a:schemeClr val="tx1">
                      <a:lumMod val="85000"/>
                      <a:lumOff val="15000"/>
                    </a:schemeClr>
                  </a:solidFill>
                  <a:effectLst>
                    <a:outerShdw dist="12700" dir="2700000" algn="tl" rotWithShape="0">
                      <a:prstClr val="black">
                        <a:alpha val="60000"/>
                      </a:prstClr>
                    </a:outerShdw>
                  </a:effectLst>
                </a:rPr>
                <a:t>:</a:t>
              </a:r>
              <a:endParaRPr lang="en-US" sz="3200" dirty="0">
                <a:solidFill>
                  <a:schemeClr val="tx1">
                    <a:lumMod val="85000"/>
                    <a:lumOff val="15000"/>
                  </a:schemeClr>
                </a:solidFill>
                <a:effectLst>
                  <a:outerShdw dist="12700" dir="2700000" algn="tl" rotWithShape="0">
                    <a:prstClr val="black">
                      <a:alpha val="60000"/>
                    </a:prstClr>
                  </a:outerShdw>
                </a:effectLst>
              </a:endParaRPr>
            </a:p>
          </p:txBody>
        </p:sp>
      </p:grpSp>
      <p:sp>
        <p:nvSpPr>
          <p:cNvPr id="3" name="Title 2"/>
          <p:cNvSpPr>
            <a:spLocks noGrp="1"/>
          </p:cNvSpPr>
          <p:nvPr>
            <p:ph type="title"/>
          </p:nvPr>
        </p:nvSpPr>
        <p:spPr/>
        <p:txBody>
          <a:bodyPr>
            <a:noAutofit/>
          </a:bodyPr>
          <a:lstStyle/>
          <a:p>
            <a:r>
              <a:rPr lang="en-US" dirty="0" smtClean="0"/>
              <a:t>OpenWhisk’s Programming Model</a:t>
            </a:r>
            <a:endParaRPr lang="en-US" dirty="0">
              <a:solidFill>
                <a:schemeClr val="accent6">
                  <a:lumMod val="50000"/>
                </a:schemeClr>
              </a:solidFill>
            </a:endParaRPr>
          </a:p>
        </p:txBody>
      </p:sp>
      <p:sp>
        <p:nvSpPr>
          <p:cNvPr id="8" name="Shape 259"/>
          <p:cNvSpPr/>
          <p:nvPr/>
        </p:nvSpPr>
        <p:spPr>
          <a:xfrm>
            <a:off x="2162276" y="1655859"/>
            <a:ext cx="8301304" cy="1243730"/>
          </a:xfrm>
          <a:prstGeom prst="rect">
            <a:avLst/>
          </a:prstGeom>
          <a:solidFill>
            <a:schemeClr val="tx2">
              <a:lumMod val="60000"/>
              <a:lumOff val="40000"/>
              <a:alpha val="10000"/>
            </a:schemeClr>
          </a:solidFill>
          <a:ln w="22225" cap="flat" cmpd="sng">
            <a:noFill/>
            <a:prstDash val="solid"/>
            <a:round/>
            <a:headEnd type="none" w="med" len="med"/>
            <a:tailEnd type="none" w="med" len="med"/>
          </a:ln>
        </p:spPr>
        <p:txBody>
          <a:bodyPr lIns="609600" tIns="182880" rIns="609600" bIns="182880" anchor="ctr" anchorCtr="0">
            <a:normAutofit/>
          </a:bodyPr>
          <a:lstStyle/>
          <a:p>
            <a:pPr>
              <a:spcAft>
                <a:spcPts val="1000"/>
              </a:spcAft>
            </a:pPr>
            <a:r>
              <a:rPr lang="en-US" sz="2800" i="1" dirty="0">
                <a:solidFill>
                  <a:schemeClr val="tx1">
                    <a:lumMod val="95000"/>
                    <a:lumOff val="5000"/>
                  </a:schemeClr>
                </a:solidFill>
                <a:latin typeface="Cambria" charset="0"/>
                <a:ea typeface="Cambria" charset="0"/>
                <a:cs typeface="Times New Roman" charset="0"/>
              </a:rPr>
              <a:t>A stateless, relatively short-running function invoked as an event handler</a:t>
            </a:r>
            <a:r>
              <a:rPr lang="en-US" sz="2800" i="1" dirty="0" smtClean="0">
                <a:solidFill>
                  <a:schemeClr val="tx1">
                    <a:lumMod val="95000"/>
                    <a:lumOff val="5000"/>
                  </a:schemeClr>
                </a:solidFill>
                <a:latin typeface="Cambria" charset="0"/>
                <a:ea typeface="Cambria" charset="0"/>
                <a:cs typeface="Times New Roman" charset="0"/>
              </a:rPr>
              <a:t>.</a:t>
            </a:r>
            <a:endParaRPr lang="en-US" sz="3600" i="1" dirty="0">
              <a:solidFill>
                <a:schemeClr val="tx1">
                  <a:lumMod val="95000"/>
                  <a:lumOff val="5000"/>
                </a:schemeClr>
              </a:solidFill>
              <a:latin typeface="Arial" charset="0"/>
              <a:ea typeface="Comic Sans MS" charset="0"/>
              <a:cs typeface="Comic Sans MS" charset="0"/>
            </a:endParaRPr>
          </a:p>
        </p:txBody>
      </p:sp>
      <p:grpSp>
        <p:nvGrpSpPr>
          <p:cNvPr id="5" name="Group 4"/>
          <p:cNvGrpSpPr/>
          <p:nvPr/>
        </p:nvGrpSpPr>
        <p:grpSpPr>
          <a:xfrm>
            <a:off x="2544406" y="3482197"/>
            <a:ext cx="6963021" cy="1634260"/>
            <a:chOff x="2298700" y="3548567"/>
            <a:chExt cx="6963021" cy="1634260"/>
          </a:xfrm>
        </p:grpSpPr>
        <p:sp>
          <p:nvSpPr>
            <p:cNvPr id="9" name="Oval 8"/>
            <p:cNvSpPr/>
            <p:nvPr/>
          </p:nvSpPr>
          <p:spPr bwMode="auto">
            <a:xfrm>
              <a:off x="5252880" y="4028668"/>
              <a:ext cx="1147920" cy="1154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3200" b="1" dirty="0">
                  <a:effectLst>
                    <a:outerShdw blurRad="50800" dist="76200" dir="2700000" algn="tl" rotWithShape="0">
                      <a:prstClr val="black">
                        <a:alpha val="40000"/>
                      </a:prstClr>
                    </a:outerShdw>
                  </a:effectLst>
                </a:rPr>
                <a:t>A</a:t>
              </a:r>
            </a:p>
          </p:txBody>
        </p:sp>
        <p:cxnSp>
          <p:nvCxnSpPr>
            <p:cNvPr id="10" name="Straight Arrow Connector 9"/>
            <p:cNvCxnSpPr/>
            <p:nvPr/>
          </p:nvCxnSpPr>
          <p:spPr>
            <a:xfrm>
              <a:off x="4106333" y="4605748"/>
              <a:ext cx="990600" cy="0"/>
            </a:xfrm>
            <a:prstGeom prst="straightConnector1">
              <a:avLst/>
            </a:prstGeom>
            <a:ln w="793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509403" y="4605746"/>
              <a:ext cx="990600" cy="0"/>
            </a:xfrm>
            <a:prstGeom prst="straightConnector1">
              <a:avLst/>
            </a:prstGeom>
            <a:ln w="79375">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3"/>
            <p:cNvSpPr/>
            <p:nvPr/>
          </p:nvSpPr>
          <p:spPr>
            <a:xfrm>
              <a:off x="2298700" y="4259351"/>
              <a:ext cx="1579033" cy="692793"/>
            </a:xfrm>
            <a:prstGeom prst="flowChartDocument">
              <a:avLst/>
            </a:prstGeom>
            <a:solidFill>
              <a:schemeClr val="accent5">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t" anchorCtr="0"/>
            <a:lstStyle/>
            <a:p>
              <a:pPr algn="ctr" fontAlgn="base">
                <a:spcBef>
                  <a:spcPct val="0"/>
                </a:spcBef>
                <a:spcAft>
                  <a:spcPct val="0"/>
                </a:spcAft>
              </a:pPr>
              <a:r>
                <a:rPr lang="en-US" sz="2000" b="1" dirty="0" smtClean="0">
                  <a:solidFill>
                    <a:schemeClr val="accent4">
                      <a:lumMod val="50000"/>
                    </a:schemeClr>
                  </a:solidFill>
                  <a:latin typeface="Arial Narrow" pitchFamily="34" charset="0"/>
                </a:rPr>
                <a:t>JSON Object</a:t>
              </a:r>
              <a:endParaRPr lang="en-US" sz="2000" dirty="0">
                <a:solidFill>
                  <a:schemeClr val="accent4">
                    <a:lumMod val="50000"/>
                  </a:schemeClr>
                </a:solidFill>
                <a:latin typeface="Arial Narrow" pitchFamily="34" charset="0"/>
              </a:endParaRPr>
            </a:p>
          </p:txBody>
        </p:sp>
        <p:sp>
          <p:nvSpPr>
            <p:cNvPr id="15" name="Flowchart: Document 3"/>
            <p:cNvSpPr/>
            <p:nvPr/>
          </p:nvSpPr>
          <p:spPr>
            <a:xfrm>
              <a:off x="7682688" y="4314452"/>
              <a:ext cx="1579033" cy="692793"/>
            </a:xfrm>
            <a:prstGeom prst="flowChartDocument">
              <a:avLst/>
            </a:prstGeom>
            <a:solidFill>
              <a:schemeClr val="accent5">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t" anchorCtr="0"/>
            <a:lstStyle/>
            <a:p>
              <a:pPr algn="ctr" fontAlgn="base">
                <a:spcBef>
                  <a:spcPct val="0"/>
                </a:spcBef>
                <a:spcAft>
                  <a:spcPct val="0"/>
                </a:spcAft>
              </a:pPr>
              <a:r>
                <a:rPr lang="en-US" sz="2000" b="1" dirty="0" smtClean="0">
                  <a:solidFill>
                    <a:schemeClr val="accent4">
                      <a:lumMod val="50000"/>
                    </a:schemeClr>
                  </a:solidFill>
                  <a:latin typeface="Arial Narrow" pitchFamily="34" charset="0"/>
                </a:rPr>
                <a:t>JSON Object</a:t>
              </a:r>
              <a:endParaRPr lang="en-US" sz="2000" dirty="0">
                <a:solidFill>
                  <a:schemeClr val="accent4">
                    <a:lumMod val="50000"/>
                  </a:schemeClr>
                </a:solidFill>
                <a:latin typeface="Arial Narrow" pitchFamily="34" charset="0"/>
              </a:endParaRPr>
            </a:p>
          </p:txBody>
        </p:sp>
        <p:sp>
          <p:nvSpPr>
            <p:cNvPr id="11" name="Rectangle 10"/>
            <p:cNvSpPr/>
            <p:nvPr/>
          </p:nvSpPr>
          <p:spPr>
            <a:xfrm>
              <a:off x="2765051" y="3818648"/>
              <a:ext cx="646331" cy="369332"/>
            </a:xfrm>
            <a:prstGeom prst="rect">
              <a:avLst/>
            </a:prstGeom>
          </p:spPr>
          <p:txBody>
            <a:bodyPr wrap="none">
              <a:spAutoFit/>
            </a:bodyPr>
            <a:lstStyle/>
            <a:p>
              <a:pPr algn="ctr" fontAlgn="base">
                <a:spcBef>
                  <a:spcPct val="0"/>
                </a:spcBef>
                <a:spcAft>
                  <a:spcPct val="0"/>
                </a:spcAft>
              </a:pPr>
              <a:r>
                <a:rPr lang="en-US" b="1" dirty="0" smtClean="0">
                  <a:solidFill>
                    <a:schemeClr val="accent4">
                      <a:lumMod val="50000"/>
                    </a:schemeClr>
                  </a:solidFill>
                  <a:latin typeface="Arial Narrow" pitchFamily="34" charset="0"/>
                </a:rPr>
                <a:t>Input</a:t>
              </a:r>
              <a:endParaRPr lang="en-US" dirty="0">
                <a:solidFill>
                  <a:schemeClr val="accent4">
                    <a:lumMod val="50000"/>
                  </a:schemeClr>
                </a:solidFill>
                <a:latin typeface="Arial Narrow" pitchFamily="34" charset="0"/>
              </a:endParaRPr>
            </a:p>
          </p:txBody>
        </p:sp>
        <p:sp>
          <p:nvSpPr>
            <p:cNvPr id="17" name="Rectangle 16"/>
            <p:cNvSpPr/>
            <p:nvPr/>
          </p:nvSpPr>
          <p:spPr>
            <a:xfrm>
              <a:off x="8023302" y="3902179"/>
              <a:ext cx="803426" cy="369332"/>
            </a:xfrm>
            <a:prstGeom prst="rect">
              <a:avLst/>
            </a:prstGeom>
          </p:spPr>
          <p:txBody>
            <a:bodyPr wrap="none">
              <a:spAutoFit/>
            </a:bodyPr>
            <a:lstStyle/>
            <a:p>
              <a:pPr algn="ctr" fontAlgn="base">
                <a:spcBef>
                  <a:spcPct val="0"/>
                </a:spcBef>
                <a:spcAft>
                  <a:spcPct val="0"/>
                </a:spcAft>
              </a:pPr>
              <a:r>
                <a:rPr lang="en-US" b="1" smtClean="0">
                  <a:solidFill>
                    <a:schemeClr val="accent4">
                      <a:lumMod val="50000"/>
                    </a:schemeClr>
                  </a:solidFill>
                  <a:latin typeface="Arial Narrow" pitchFamily="34" charset="0"/>
                </a:rPr>
                <a:t>Output</a:t>
              </a:r>
              <a:endParaRPr lang="en-US" dirty="0">
                <a:solidFill>
                  <a:schemeClr val="accent4">
                    <a:lumMod val="50000"/>
                  </a:schemeClr>
                </a:solidFill>
                <a:latin typeface="Arial Narrow" pitchFamily="34" charset="0"/>
              </a:endParaRPr>
            </a:p>
          </p:txBody>
        </p:sp>
        <p:sp>
          <p:nvSpPr>
            <p:cNvPr id="18" name="Rectangle 17"/>
            <p:cNvSpPr/>
            <p:nvPr/>
          </p:nvSpPr>
          <p:spPr>
            <a:xfrm>
              <a:off x="4846865" y="3548567"/>
              <a:ext cx="2053767" cy="400110"/>
            </a:xfrm>
            <a:prstGeom prst="rect">
              <a:avLst/>
            </a:prstGeom>
          </p:spPr>
          <p:txBody>
            <a:bodyPr wrap="none">
              <a:spAutoFit/>
            </a:bodyPr>
            <a:lstStyle/>
            <a:p>
              <a:pPr algn="ctr" fontAlgn="base">
                <a:spcBef>
                  <a:spcPct val="0"/>
                </a:spcBef>
                <a:spcAft>
                  <a:spcPct val="0"/>
                </a:spcAft>
              </a:pPr>
              <a:r>
                <a:rPr lang="en-US" sz="2000" b="1" i="1" dirty="0" smtClean="0">
                  <a:solidFill>
                    <a:schemeClr val="accent4">
                      <a:lumMod val="50000"/>
                    </a:schemeClr>
                  </a:solidFill>
                  <a:latin typeface="Arial Narrow" pitchFamily="34" charset="0"/>
                </a:rPr>
                <a:t>Stateless Function</a:t>
              </a:r>
              <a:endParaRPr lang="en-US" sz="2000" i="1" dirty="0">
                <a:solidFill>
                  <a:schemeClr val="accent4">
                    <a:lumMod val="50000"/>
                  </a:schemeClr>
                </a:solidFill>
                <a:latin typeface="Arial Narrow" pitchFamily="34" charset="0"/>
              </a:endParaRPr>
            </a:p>
          </p:txBody>
        </p:sp>
      </p:grpSp>
      <p:grpSp>
        <p:nvGrpSpPr>
          <p:cNvPr id="6" name="Group 5"/>
          <p:cNvGrpSpPr/>
          <p:nvPr/>
        </p:nvGrpSpPr>
        <p:grpSpPr>
          <a:xfrm>
            <a:off x="1849865" y="5593909"/>
            <a:ext cx="8523437" cy="1064393"/>
            <a:chOff x="1849865" y="5593909"/>
            <a:chExt cx="8523437" cy="1064393"/>
          </a:xfrm>
        </p:grpSpPr>
        <p:sp>
          <p:nvSpPr>
            <p:cNvPr id="2" name="Rectangle 1"/>
            <p:cNvSpPr/>
            <p:nvPr/>
          </p:nvSpPr>
          <p:spPr>
            <a:xfrm>
              <a:off x="2919709" y="5699065"/>
              <a:ext cx="7453593" cy="959237"/>
            </a:xfrm>
            <a:prstGeom prst="rect">
              <a:avLst/>
            </a:prstGeom>
          </p:spPr>
          <p:txBody>
            <a:bodyPr wrap="square">
              <a:spAutoFit/>
            </a:bodyPr>
            <a:lstStyle/>
            <a:p>
              <a:pPr>
                <a:spcAft>
                  <a:spcPts val="1000"/>
                </a:spcAft>
              </a:pPr>
              <a:r>
                <a:rPr lang="en-US" sz="2400" i="1" dirty="0" smtClean="0">
                  <a:latin typeface="Cambria" charset="0"/>
                  <a:ea typeface="Cambria" charset="0"/>
                  <a:cs typeface="Times New Roman" charset="0"/>
                </a:rPr>
                <a:t>An Action’s run time is measured in milliseconds, </a:t>
              </a:r>
            </a:p>
            <a:p>
              <a:pPr>
                <a:spcAft>
                  <a:spcPts val="1000"/>
                </a:spcAft>
              </a:pPr>
              <a:r>
                <a:rPr lang="en-US" sz="2400" i="1" dirty="0" smtClean="0">
                  <a:latin typeface="Cambria" charset="0"/>
                  <a:ea typeface="Cambria" charset="0"/>
                  <a:cs typeface="Times New Roman" charset="0"/>
                </a:rPr>
                <a:t>       </a:t>
              </a:r>
              <a:r>
                <a:rPr lang="mr-IN" sz="2400" i="1" dirty="0" smtClean="0">
                  <a:latin typeface="Cambria" charset="0"/>
                  <a:ea typeface="Cambria" charset="0"/>
                  <a:cs typeface="Times New Roman" charset="0"/>
                </a:rPr>
                <a:t>…</a:t>
              </a:r>
              <a:r>
                <a:rPr lang="en-US" sz="2400" i="1" dirty="0" smtClean="0">
                  <a:latin typeface="Cambria" charset="0"/>
                  <a:ea typeface="Cambria" charset="0"/>
                  <a:cs typeface="Times New Roman" charset="0"/>
                </a:rPr>
                <a:t> well under the defaulted maximum of 5 minutes</a:t>
              </a:r>
              <a:endParaRPr lang="en-US" sz="2400" dirty="0">
                <a:effectLst/>
                <a:latin typeface="Cambria" charset="0"/>
                <a:ea typeface="Cambria" charset="0"/>
                <a:cs typeface="Times New Roman" charset="0"/>
              </a:endParaRPr>
            </a:p>
          </p:txBody>
        </p:sp>
        <p:sp>
          <p:nvSpPr>
            <p:cNvPr id="4" name="Rectangle 3"/>
            <p:cNvSpPr/>
            <p:nvPr/>
          </p:nvSpPr>
          <p:spPr>
            <a:xfrm>
              <a:off x="1849865" y="5593909"/>
              <a:ext cx="1217000" cy="584775"/>
            </a:xfrm>
            <a:prstGeom prst="rect">
              <a:avLst/>
            </a:prstGeom>
          </p:spPr>
          <p:txBody>
            <a:bodyPr wrap="none">
              <a:spAutoFit/>
            </a:bodyPr>
            <a:lstStyle/>
            <a:p>
              <a:r>
                <a:rPr lang="en-US" sz="3200" b="1" i="1" dirty="0">
                  <a:solidFill>
                    <a:schemeClr val="accent1">
                      <a:lumMod val="75000"/>
                    </a:schemeClr>
                  </a:solidFill>
                  <a:latin typeface="Cambria" charset="0"/>
                  <a:ea typeface="Cambria" charset="0"/>
                  <a:cs typeface="Times New Roman" charset="0"/>
                </a:rPr>
                <a:t>Goal: </a:t>
              </a:r>
              <a:endParaRPr lang="en-US" sz="3200" dirty="0">
                <a:solidFill>
                  <a:schemeClr val="accent1">
                    <a:lumMod val="75000"/>
                  </a:schemeClr>
                </a:solidFill>
              </a:endParaRPr>
            </a:p>
          </p:txBody>
        </p:sp>
      </p:grpSp>
    </p:spTree>
    <p:extLst>
      <p:ext uri="{BB962C8B-B14F-4D97-AF65-F5344CB8AC3E}">
        <p14:creationId xmlns:p14="http://schemas.microsoft.com/office/powerpoint/2010/main" val="42489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1383433" y="6428498"/>
            <a:ext cx="533400" cy="366071"/>
          </a:xfrm>
          <a:prstGeom prst="rect">
            <a:avLst/>
          </a:prstGeom>
          <a:noFill/>
          <a:ln w="9525">
            <a:noFill/>
            <a:round/>
            <a:headEnd/>
            <a:tailEnd/>
          </a:ln>
          <a:effectLst/>
        </p:spPr>
        <p:txBody>
          <a:bodyPr lIns="120000" tIns="62400" rIns="120000" bIns="62400" anchor="ctr">
            <a:prstTxWarp prst="textNoShape">
              <a:avLst/>
            </a:prstTxWarp>
          </a:bodyPr>
          <a:lstStyle/>
          <a:p>
            <a:pPr algn="r" defTabSz="599002">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fld id="{73BBBEC1-9804-8147-89D1-445B1643EB0E}" type="slidenum">
              <a:rPr lang="en-US" sz="1200">
                <a:solidFill>
                  <a:srgbClr val="5AAAFA"/>
                </a:solidFill>
                <a:latin typeface="Arial" charset="0"/>
                <a:ea typeface="Arial" charset="0"/>
                <a:cs typeface="Arial" charset="0"/>
              </a:rPr>
              <a:pPr algn="r" defTabSz="599002">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t>25</a:t>
            </a:fld>
            <a:endParaRPr lang="en-US" sz="1200">
              <a:solidFill>
                <a:srgbClr val="5AAAFA"/>
              </a:solidFill>
              <a:latin typeface="Arial" charset="0"/>
              <a:ea typeface="Arial" charset="0"/>
              <a:cs typeface="Arial" charset="0"/>
            </a:endParaRPr>
          </a:p>
        </p:txBody>
      </p:sp>
      <p:sp>
        <p:nvSpPr>
          <p:cNvPr id="23555" name="Text Box 3"/>
          <p:cNvSpPr txBox="1">
            <a:spLocks noChangeArrowheads="1"/>
          </p:cNvSpPr>
          <p:nvPr/>
        </p:nvSpPr>
        <p:spPr bwMode="auto">
          <a:xfrm>
            <a:off x="1422429" y="899563"/>
            <a:ext cx="1859646" cy="618461"/>
          </a:xfrm>
          <a:prstGeom prst="rect">
            <a:avLst/>
          </a:prstGeom>
          <a:noFill/>
          <a:ln w="9525">
            <a:noFill/>
            <a:round/>
            <a:headEnd/>
            <a:tailEnd/>
          </a:ln>
          <a:effectLst/>
        </p:spPr>
        <p:txBody>
          <a:bodyPr wrap="none" lIns="120000" tIns="62400" rIns="120000" bIns="62400">
            <a:prstTxWarp prst="textNoShape">
              <a:avLst/>
            </a:prstTxWarp>
            <a:spAutoFit/>
          </a:bodyPr>
          <a:lstStyle/>
          <a:p>
            <a:pPr defTabSz="599002">
              <a:buClr>
                <a:srgbClr val="000000"/>
              </a:buClr>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3200" b="1" dirty="0" smtClean="0">
                <a:solidFill>
                  <a:srgbClr val="4178BE"/>
                </a:solidFill>
                <a:effectLst>
                  <a:outerShdw dist="12700" dir="2700000" algn="tl" rotWithShape="0">
                    <a:prstClr val="black">
                      <a:alpha val="40000"/>
                    </a:prstClr>
                  </a:outerShdw>
                </a:effectLst>
                <a:latin typeface="Arial" charset="0"/>
                <a:ea typeface="Microsoft YaHei" charset="0"/>
                <a:cs typeface="Microsoft YaHei" charset="0"/>
              </a:rPr>
              <a:t>Trigger </a:t>
            </a:r>
            <a:r>
              <a:rPr lang="en-US" sz="3200" dirty="0" smtClean="0">
                <a:solidFill>
                  <a:schemeClr val="tx1">
                    <a:lumMod val="85000"/>
                    <a:lumOff val="15000"/>
                  </a:schemeClr>
                </a:solidFill>
                <a:effectLst>
                  <a:outerShdw dist="12700" dir="2700000" algn="tl" rotWithShape="0">
                    <a:prstClr val="black">
                      <a:alpha val="40000"/>
                    </a:prstClr>
                  </a:outerShdw>
                </a:effectLst>
                <a:latin typeface="Arial" charset="0"/>
                <a:ea typeface="Microsoft YaHei" charset="0"/>
                <a:cs typeface="Microsoft YaHei" charset="0"/>
              </a:rPr>
              <a:t>:</a:t>
            </a:r>
            <a:endParaRPr lang="de-DE" sz="3200" dirty="0">
              <a:solidFill>
                <a:schemeClr val="tx1">
                  <a:lumMod val="85000"/>
                  <a:lumOff val="15000"/>
                </a:schemeClr>
              </a:solidFill>
              <a:effectLst>
                <a:outerShdw dist="12700" dir="2700000" algn="tl" rotWithShape="0">
                  <a:prstClr val="black">
                    <a:alpha val="40000"/>
                  </a:prstClr>
                </a:outerShdw>
              </a:effectLst>
              <a:latin typeface="Arial" charset="0"/>
              <a:ea typeface="Comic Sans MS" charset="0"/>
              <a:cs typeface="Comic Sans MS" charset="0"/>
            </a:endParaRPr>
          </a:p>
        </p:txBody>
      </p:sp>
      <p:sp>
        <p:nvSpPr>
          <p:cNvPr id="2" name="Rectangle 1"/>
          <p:cNvSpPr/>
          <p:nvPr/>
        </p:nvSpPr>
        <p:spPr>
          <a:xfrm>
            <a:off x="2069047" y="6217264"/>
            <a:ext cx="8045481" cy="400110"/>
          </a:xfrm>
          <a:prstGeom prst="rect">
            <a:avLst/>
          </a:prstGeom>
        </p:spPr>
        <p:txBody>
          <a:bodyPr wrap="square">
            <a:spAutoFit/>
          </a:bodyPr>
          <a:lstStyle/>
          <a:p>
            <a:pPr>
              <a:spcAft>
                <a:spcPts val="1000"/>
              </a:spcAft>
            </a:pPr>
            <a:r>
              <a:rPr lang="en-US" sz="2000" b="1" i="1" dirty="0" smtClean="0">
                <a:latin typeface="Cambria" charset="0"/>
                <a:ea typeface="Cambria" charset="0"/>
                <a:cs typeface="Times New Roman" charset="0"/>
              </a:rPr>
              <a:t>Note</a:t>
            </a:r>
            <a:r>
              <a:rPr lang="en-US" sz="2000" i="1" dirty="0">
                <a:latin typeface="Cambria" charset="0"/>
                <a:ea typeface="Cambria" charset="0"/>
                <a:cs typeface="Times New Roman" charset="0"/>
              </a:rPr>
              <a:t>: In a pub-sub system, a trigger could be viewed as a message topic.  </a:t>
            </a:r>
            <a:endParaRPr lang="en-US" sz="2000" dirty="0">
              <a:effectLst/>
              <a:latin typeface="Cambria" charset="0"/>
              <a:ea typeface="Cambria" charset="0"/>
              <a:cs typeface="Times New Roman" charset="0"/>
            </a:endParaRPr>
          </a:p>
        </p:txBody>
      </p:sp>
      <p:sp>
        <p:nvSpPr>
          <p:cNvPr id="3" name="Title 2"/>
          <p:cNvSpPr>
            <a:spLocks noGrp="1"/>
          </p:cNvSpPr>
          <p:nvPr>
            <p:ph type="title"/>
          </p:nvPr>
        </p:nvSpPr>
        <p:spPr/>
        <p:txBody>
          <a:bodyPr>
            <a:normAutofit/>
          </a:bodyPr>
          <a:lstStyle/>
          <a:p>
            <a:r>
              <a:rPr lang="en-US" dirty="0"/>
              <a:t>OpenWhisk’s </a:t>
            </a:r>
            <a:r>
              <a:rPr lang="en-US" dirty="0" smtClean="0"/>
              <a:t>Programming Model</a:t>
            </a:r>
            <a:endParaRPr lang="en-US" dirty="0"/>
          </a:p>
        </p:txBody>
      </p:sp>
      <p:sp>
        <p:nvSpPr>
          <p:cNvPr id="21" name="Shape 259"/>
          <p:cNvSpPr/>
          <p:nvPr/>
        </p:nvSpPr>
        <p:spPr>
          <a:xfrm>
            <a:off x="1934649" y="1682600"/>
            <a:ext cx="8085651" cy="1427324"/>
          </a:xfrm>
          <a:prstGeom prst="rect">
            <a:avLst/>
          </a:prstGeom>
          <a:solidFill>
            <a:schemeClr val="bg2">
              <a:lumMod val="50000"/>
              <a:alpha val="10000"/>
            </a:schemeClr>
          </a:solidFill>
          <a:ln w="22225" cap="flat" cmpd="sng">
            <a:noFill/>
            <a:prstDash val="solid"/>
            <a:round/>
            <a:headEnd type="none" w="med" len="med"/>
            <a:tailEnd type="none" w="med" len="med"/>
          </a:ln>
        </p:spPr>
        <p:txBody>
          <a:bodyPr lIns="457200" tIns="91440" rIns="365760" bIns="91440" anchor="ctr" anchorCtr="0">
            <a:normAutofit fontScale="77500" lnSpcReduction="20000"/>
          </a:bodyPr>
          <a:lstStyle/>
          <a:p>
            <a:pPr>
              <a:spcAft>
                <a:spcPts val="1000"/>
              </a:spcAft>
            </a:pPr>
            <a:r>
              <a:rPr lang="en-US" sz="3600" i="1" dirty="0">
                <a:solidFill>
                  <a:schemeClr val="tx1">
                    <a:lumMod val="95000"/>
                    <a:lumOff val="5000"/>
                  </a:schemeClr>
                </a:solidFill>
                <a:latin typeface="Cambria" charset="0"/>
                <a:ea typeface="Cambria" charset="0"/>
                <a:cs typeface="Times New Roman" charset="0"/>
              </a:rPr>
              <a:t>The </a:t>
            </a:r>
            <a:r>
              <a:rPr lang="en-US" sz="3600" i="1" dirty="0" smtClean="0">
                <a:solidFill>
                  <a:schemeClr val="tx1">
                    <a:lumMod val="95000"/>
                    <a:lumOff val="5000"/>
                  </a:schemeClr>
                </a:solidFill>
                <a:latin typeface="Cambria" charset="0"/>
                <a:ea typeface="Cambria" charset="0"/>
                <a:cs typeface="Times New Roman" charset="0"/>
              </a:rPr>
              <a:t>named channel </a:t>
            </a:r>
            <a:r>
              <a:rPr lang="en-US" sz="3600" i="1" dirty="0">
                <a:solidFill>
                  <a:schemeClr val="tx1">
                    <a:lumMod val="95000"/>
                    <a:lumOff val="5000"/>
                  </a:schemeClr>
                </a:solidFill>
                <a:latin typeface="Cambria" charset="0"/>
                <a:ea typeface="Cambria" charset="0"/>
                <a:cs typeface="Times New Roman" charset="0"/>
              </a:rPr>
              <a:t>for a </a:t>
            </a:r>
            <a:r>
              <a:rPr lang="en-US" sz="3600" b="1" i="1" u="sng" dirty="0" smtClean="0">
                <a:solidFill>
                  <a:schemeClr val="tx1">
                    <a:lumMod val="95000"/>
                    <a:lumOff val="5000"/>
                  </a:schemeClr>
                </a:solidFill>
                <a:latin typeface="Cambria" charset="0"/>
                <a:ea typeface="Cambria" charset="0"/>
                <a:cs typeface="Times New Roman" charset="0"/>
              </a:rPr>
              <a:t>class of events</a:t>
            </a:r>
            <a:r>
              <a:rPr lang="en-US" sz="3600" i="1" dirty="0" smtClean="0">
                <a:solidFill>
                  <a:schemeClr val="tx1">
                    <a:lumMod val="95000"/>
                    <a:lumOff val="5000"/>
                  </a:schemeClr>
                </a:solidFill>
                <a:latin typeface="Cambria" charset="0"/>
                <a:ea typeface="Cambria" charset="0"/>
                <a:cs typeface="Times New Roman" charset="0"/>
              </a:rPr>
              <a:t>. </a:t>
            </a:r>
          </a:p>
          <a:p>
            <a:pPr>
              <a:spcAft>
                <a:spcPts val="1000"/>
              </a:spcAft>
            </a:pPr>
            <a:r>
              <a:rPr lang="en-US" sz="3100" i="1" dirty="0" smtClean="0">
                <a:solidFill>
                  <a:schemeClr val="tx1">
                    <a:lumMod val="95000"/>
                    <a:lumOff val="5000"/>
                  </a:schemeClr>
                </a:solidFill>
                <a:latin typeface="Cambria" charset="0"/>
                <a:ea typeface="Cambria" charset="0"/>
                <a:cs typeface="Times New Roman" charset="0"/>
              </a:rPr>
              <a:t>Triggers represent </a:t>
            </a:r>
            <a:r>
              <a:rPr lang="en-US" sz="3100" i="1" dirty="0">
                <a:solidFill>
                  <a:schemeClr val="tx1">
                    <a:lumMod val="95000"/>
                    <a:lumOff val="5000"/>
                  </a:schemeClr>
                </a:solidFill>
                <a:latin typeface="Cambria" charset="0"/>
                <a:ea typeface="Cambria" charset="0"/>
                <a:cs typeface="Times New Roman" charset="0"/>
              </a:rPr>
              <a:t>the events (and their data) themselves without any concept of how </a:t>
            </a:r>
            <a:r>
              <a:rPr lang="en-US" sz="3100" i="1" dirty="0" smtClean="0">
                <a:solidFill>
                  <a:schemeClr val="tx1">
                    <a:lumMod val="95000"/>
                    <a:lumOff val="5000"/>
                  </a:schemeClr>
                </a:solidFill>
                <a:latin typeface="Cambria" charset="0"/>
                <a:ea typeface="Cambria" charset="0"/>
                <a:cs typeface="Times New Roman" charset="0"/>
              </a:rPr>
              <a:t>they </a:t>
            </a:r>
            <a:r>
              <a:rPr lang="en-US" sz="3100" i="1" dirty="0">
                <a:solidFill>
                  <a:schemeClr val="tx1">
                    <a:lumMod val="95000"/>
                    <a:lumOff val="5000"/>
                  </a:schemeClr>
                </a:solidFill>
                <a:latin typeface="Cambria" charset="0"/>
                <a:ea typeface="Cambria" charset="0"/>
                <a:cs typeface="Times New Roman" charset="0"/>
              </a:rPr>
              <a:t>were generated.</a:t>
            </a:r>
          </a:p>
        </p:txBody>
      </p:sp>
      <p:sp>
        <p:nvSpPr>
          <p:cNvPr id="22" name="Oval 21"/>
          <p:cNvSpPr/>
          <p:nvPr/>
        </p:nvSpPr>
        <p:spPr bwMode="auto">
          <a:xfrm>
            <a:off x="614832" y="810877"/>
            <a:ext cx="778933" cy="78316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cxnSp>
        <p:nvCxnSpPr>
          <p:cNvPr id="27" name="Straight Arrow Connector 26"/>
          <p:cNvCxnSpPr>
            <a:stCxn id="28" idx="3"/>
            <a:endCxn id="37" idx="1"/>
          </p:cNvCxnSpPr>
          <p:nvPr/>
        </p:nvCxnSpPr>
        <p:spPr>
          <a:xfrm>
            <a:off x="4356749" y="4625364"/>
            <a:ext cx="4162362" cy="0"/>
          </a:xfrm>
          <a:prstGeom prst="straightConnector1">
            <a:avLst/>
          </a:prstGeom>
          <a:ln w="1270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auto">
          <a:xfrm>
            <a:off x="5892947" y="3612955"/>
            <a:ext cx="894017" cy="89887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grpSp>
        <p:nvGrpSpPr>
          <p:cNvPr id="12" name="Group 11"/>
          <p:cNvGrpSpPr/>
          <p:nvPr/>
        </p:nvGrpSpPr>
        <p:grpSpPr>
          <a:xfrm>
            <a:off x="1809281" y="3310914"/>
            <a:ext cx="2547468" cy="2628899"/>
            <a:chOff x="1715053" y="3360436"/>
            <a:chExt cx="2547468" cy="2628899"/>
          </a:xfrm>
        </p:grpSpPr>
        <p:grpSp>
          <p:nvGrpSpPr>
            <p:cNvPr id="4" name="Group 3"/>
            <p:cNvGrpSpPr/>
            <p:nvPr/>
          </p:nvGrpSpPr>
          <p:grpSpPr>
            <a:xfrm>
              <a:off x="2193556" y="3944883"/>
              <a:ext cx="1566011" cy="1785118"/>
              <a:chOff x="2141613" y="2831225"/>
              <a:chExt cx="2012994" cy="2543498"/>
            </a:xfrm>
          </p:grpSpPr>
          <p:pic>
            <p:nvPicPr>
              <p:cNvPr id="23557" name="Picture 5"/>
              <p:cNvPicPr>
                <a:picLocks noChangeAspect="1" noChangeArrowheads="1"/>
              </p:cNvPicPr>
              <p:nvPr/>
            </p:nvPicPr>
            <p:blipFill>
              <a:blip r:embed="rId3"/>
              <a:srcRect/>
              <a:stretch>
                <a:fillRect/>
              </a:stretch>
            </p:blipFill>
            <p:spPr bwMode="auto">
              <a:xfrm>
                <a:off x="2791480" y="3982338"/>
                <a:ext cx="611716" cy="611528"/>
              </a:xfrm>
              <a:prstGeom prst="rect">
                <a:avLst/>
              </a:prstGeom>
              <a:noFill/>
              <a:ln w="9525">
                <a:noFill/>
                <a:round/>
                <a:headEnd/>
                <a:tailEnd/>
              </a:ln>
              <a:effectLst/>
            </p:spPr>
          </p:pic>
          <p:pic>
            <p:nvPicPr>
              <p:cNvPr id="23558" name="Picture 6"/>
              <p:cNvPicPr>
                <a:picLocks noChangeAspect="1" noChangeArrowheads="1"/>
              </p:cNvPicPr>
              <p:nvPr/>
            </p:nvPicPr>
            <p:blipFill>
              <a:blip r:embed="rId4"/>
              <a:srcRect/>
              <a:stretch>
                <a:fillRect/>
              </a:stretch>
            </p:blipFill>
            <p:spPr bwMode="auto">
              <a:xfrm>
                <a:off x="3464574" y="2926497"/>
                <a:ext cx="690033" cy="689819"/>
              </a:xfrm>
              <a:prstGeom prst="rect">
                <a:avLst/>
              </a:prstGeom>
              <a:noFill/>
              <a:ln w="9525">
                <a:noFill/>
                <a:round/>
                <a:headEnd/>
                <a:tailEnd/>
              </a:ln>
              <a:effectLst/>
            </p:spPr>
          </p:pic>
          <p:pic>
            <p:nvPicPr>
              <p:cNvPr id="23559" name="Picture 7"/>
              <p:cNvPicPr>
                <a:picLocks noChangeAspect="1" noChangeArrowheads="1"/>
              </p:cNvPicPr>
              <p:nvPr/>
            </p:nvPicPr>
            <p:blipFill>
              <a:blip r:embed="rId5"/>
              <a:srcRect/>
              <a:stretch>
                <a:fillRect/>
              </a:stretch>
            </p:blipFill>
            <p:spPr bwMode="auto">
              <a:xfrm>
                <a:off x="2215795" y="2831225"/>
                <a:ext cx="891116" cy="890844"/>
              </a:xfrm>
              <a:prstGeom prst="rect">
                <a:avLst/>
              </a:prstGeom>
              <a:noFill/>
              <a:ln w="9525">
                <a:noFill/>
                <a:round/>
                <a:headEnd/>
                <a:tailEnd/>
              </a:ln>
              <a:effectLst/>
            </p:spPr>
          </p:pic>
          <p:pic>
            <p:nvPicPr>
              <p:cNvPr id="23560" name="Picture 8"/>
              <p:cNvPicPr>
                <a:picLocks noChangeAspect="1" noChangeArrowheads="1"/>
              </p:cNvPicPr>
              <p:nvPr/>
            </p:nvPicPr>
            <p:blipFill>
              <a:blip r:embed="rId6"/>
              <a:srcRect/>
              <a:stretch>
                <a:fillRect/>
              </a:stretch>
            </p:blipFill>
            <p:spPr bwMode="auto">
              <a:xfrm>
                <a:off x="3159730" y="4782240"/>
                <a:ext cx="592667" cy="592483"/>
              </a:xfrm>
              <a:prstGeom prst="rect">
                <a:avLst/>
              </a:prstGeom>
              <a:noFill/>
              <a:ln w="9525">
                <a:noFill/>
                <a:round/>
                <a:headEnd/>
                <a:tailEnd/>
              </a:ln>
              <a:effectLst/>
            </p:spPr>
          </p:pic>
          <p:pic>
            <p:nvPicPr>
              <p:cNvPr id="23561" name="Picture 9"/>
              <p:cNvPicPr>
                <a:picLocks noChangeAspect="1" noChangeArrowheads="1"/>
              </p:cNvPicPr>
              <p:nvPr/>
            </p:nvPicPr>
            <p:blipFill>
              <a:blip r:embed="rId7"/>
              <a:srcRect/>
              <a:stretch>
                <a:fillRect/>
              </a:stretch>
            </p:blipFill>
            <p:spPr bwMode="auto">
              <a:xfrm>
                <a:off x="2141613" y="3982338"/>
                <a:ext cx="554567" cy="556512"/>
              </a:xfrm>
              <a:prstGeom prst="rect">
                <a:avLst/>
              </a:prstGeom>
              <a:noFill/>
              <a:ln w="9525">
                <a:noFill/>
                <a:round/>
                <a:headEnd/>
                <a:tailEnd/>
              </a:ln>
              <a:effectLst/>
            </p:spPr>
          </p:pic>
          <p:pic>
            <p:nvPicPr>
              <p:cNvPr id="23562" name="Picture 10"/>
              <p:cNvPicPr>
                <a:picLocks noChangeAspect="1" noChangeArrowheads="1"/>
              </p:cNvPicPr>
              <p:nvPr/>
            </p:nvPicPr>
            <p:blipFill>
              <a:blip r:embed="rId8"/>
              <a:srcRect/>
              <a:stretch>
                <a:fillRect/>
              </a:stretch>
            </p:blipFill>
            <p:spPr bwMode="auto">
              <a:xfrm>
                <a:off x="2313063" y="4875296"/>
                <a:ext cx="499533" cy="499379"/>
              </a:xfrm>
              <a:prstGeom prst="rect">
                <a:avLst/>
              </a:prstGeom>
              <a:noFill/>
              <a:ln w="9525">
                <a:noFill/>
                <a:round/>
                <a:headEnd/>
                <a:tailEnd/>
              </a:ln>
              <a:effectLst/>
            </p:spPr>
          </p:pic>
          <p:pic>
            <p:nvPicPr>
              <p:cNvPr id="23566" name="Picture 14"/>
              <p:cNvPicPr>
                <a:picLocks noChangeAspect="1" noChangeArrowheads="1"/>
              </p:cNvPicPr>
              <p:nvPr/>
            </p:nvPicPr>
            <p:blipFill>
              <a:blip r:embed="rId9"/>
              <a:srcRect/>
              <a:stretch>
                <a:fillRect/>
              </a:stretch>
            </p:blipFill>
            <p:spPr bwMode="auto">
              <a:xfrm>
                <a:off x="3464530" y="4031006"/>
                <a:ext cx="575733" cy="575556"/>
              </a:xfrm>
              <a:prstGeom prst="rect">
                <a:avLst/>
              </a:prstGeom>
              <a:noFill/>
              <a:ln w="9525">
                <a:noFill/>
                <a:round/>
                <a:headEnd/>
                <a:tailEnd/>
              </a:ln>
              <a:effectLst/>
            </p:spPr>
          </p:pic>
        </p:grpSp>
        <p:sp>
          <p:nvSpPr>
            <p:cNvPr id="28" name="Rounded Rectangle 27"/>
            <p:cNvSpPr/>
            <p:nvPr/>
          </p:nvSpPr>
          <p:spPr>
            <a:xfrm>
              <a:off x="1715053" y="3360436"/>
              <a:ext cx="2547468" cy="2628899"/>
            </a:xfrm>
            <a:prstGeom prst="roundRect">
              <a:avLst/>
            </a:prstGeom>
            <a:noFill/>
            <a:ln w="25400">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i="1" smtClean="0">
                  <a:solidFill>
                    <a:schemeClr val="tx1">
                      <a:lumMod val="75000"/>
                      <a:lumOff val="25000"/>
                    </a:schemeClr>
                  </a:solidFill>
                </a:rPr>
                <a:t>Event sources</a:t>
              </a:r>
              <a:endParaRPr lang="en-US" sz="2400" b="1" i="1" dirty="0">
                <a:solidFill>
                  <a:schemeClr val="tx1">
                    <a:lumMod val="75000"/>
                    <a:lumOff val="25000"/>
                  </a:schemeClr>
                </a:solidFill>
              </a:endParaRPr>
            </a:p>
          </p:txBody>
        </p:sp>
      </p:grpSp>
      <p:sp>
        <p:nvSpPr>
          <p:cNvPr id="31" name="TextBox 11"/>
          <p:cNvSpPr txBox="1">
            <a:spLocks noChangeArrowheads="1"/>
          </p:cNvSpPr>
          <p:nvPr/>
        </p:nvSpPr>
        <p:spPr bwMode="auto">
          <a:xfrm>
            <a:off x="3947095" y="4686396"/>
            <a:ext cx="4785719" cy="454960"/>
          </a:xfrm>
          <a:prstGeom prst="rect">
            <a:avLst/>
          </a:prstGeom>
          <a:noFill/>
          <a:ln w="9525">
            <a:noFill/>
            <a:miter lim="800000"/>
            <a:headEnd/>
            <a:tailEnd/>
          </a:ln>
        </p:spPr>
        <p:txBody>
          <a:bodyPr wrap="none">
            <a:prstTxWarp prst="textNoShape">
              <a:avLst/>
            </a:prstTxWarp>
            <a:noAutofit/>
          </a:bodyPr>
          <a:lstStyle/>
          <a:p>
            <a:pPr algn="ctr"/>
            <a:r>
              <a:rPr lang="en-US" sz="2400" i="1" dirty="0" smtClean="0">
                <a:solidFill>
                  <a:schemeClr val="tx2"/>
                </a:solidFill>
              </a:rPr>
              <a:t>(logical, named channel)</a:t>
            </a:r>
            <a:endParaRPr lang="en-US" sz="2400" i="1" dirty="0">
              <a:solidFill>
                <a:schemeClr val="tx2"/>
              </a:solidFill>
            </a:endParaRPr>
          </a:p>
        </p:txBody>
      </p:sp>
      <p:grpSp>
        <p:nvGrpSpPr>
          <p:cNvPr id="15" name="Group 14"/>
          <p:cNvGrpSpPr/>
          <p:nvPr/>
        </p:nvGrpSpPr>
        <p:grpSpPr>
          <a:xfrm>
            <a:off x="8519111" y="3822944"/>
            <a:ext cx="1595417" cy="1604839"/>
            <a:chOff x="8299697" y="4125128"/>
            <a:chExt cx="1595417" cy="1604839"/>
          </a:xfrm>
        </p:grpSpPr>
        <p:sp>
          <p:nvSpPr>
            <p:cNvPr id="37" name="Rounded Rectangle 36"/>
            <p:cNvSpPr/>
            <p:nvPr/>
          </p:nvSpPr>
          <p:spPr>
            <a:xfrm>
              <a:off x="8299697" y="4125128"/>
              <a:ext cx="1595417" cy="1604839"/>
            </a:xfrm>
            <a:prstGeom prst="roundRect">
              <a:avLst/>
            </a:prstGeom>
            <a:solidFill>
              <a:schemeClr val="accent3"/>
            </a:solidFill>
            <a:ln>
              <a:solidFill>
                <a:schemeClr val="accent1">
                  <a:lumMod val="50000"/>
                </a:schemeClr>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t>OpenWhisk </a:t>
              </a:r>
              <a:r>
                <a:rPr lang="en-US" sz="1600" b="1" kern="1200" dirty="0" smtClean="0">
                  <a:solidFill>
                    <a:srgbClr val="FFFFFF"/>
                  </a:solidFill>
                  <a:effectLst>
                    <a:outerShdw blurRad="50800" dist="76200" dir="2700000" algn="tl" rotWithShape="0">
                      <a:prstClr val="black">
                        <a:alpha val="40000"/>
                      </a:prstClr>
                    </a:outerShdw>
                  </a:effectLst>
                  <a:ea typeface="ＭＳ 明朝" charset="-128"/>
                  <a:cs typeface="Times New Roman" charset="0"/>
                </a:rPr>
                <a:t>Serverless</a:t>
              </a:r>
            </a:p>
            <a:p>
              <a:pPr marL="0" marR="0" algn="ctr">
                <a:spcBef>
                  <a:spcPts val="0"/>
                </a:spcBef>
                <a:spcAft>
                  <a:spcPts val="0"/>
                </a:spcAft>
              </a:pPr>
              <a:r>
                <a:rPr lang="en-US" sz="1600" b="1" dirty="0" smtClean="0">
                  <a:solidFill>
                    <a:srgbClr val="FFFFFF"/>
                  </a:solidFill>
                  <a:effectLst>
                    <a:outerShdw blurRad="50800" dist="76200" dir="2700000" algn="tl" rotWithShape="0">
                      <a:prstClr val="black">
                        <a:alpha val="40000"/>
                      </a:prstClr>
                    </a:outerShdw>
                  </a:effectLst>
                  <a:ea typeface="ＭＳ 明朝" charset="-128"/>
                  <a:cs typeface="Times New Roman" charset="0"/>
                </a:rPr>
                <a:t>Platform</a:t>
              </a:r>
              <a: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t/>
              </a:r>
              <a:b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br>
              <a:endParaRPr lang="en-US" sz="1050" b="1" dirty="0">
                <a:effectLst>
                  <a:outerShdw blurRad="50800" dist="76200" dir="2700000" algn="tl" rotWithShape="0">
                    <a:prstClr val="black">
                      <a:alpha val="40000"/>
                    </a:prstClr>
                  </a:outerShdw>
                </a:effectLst>
                <a:latin typeface="Times" charset="0"/>
                <a:ea typeface="ＭＳ 明朝" charset="-128"/>
                <a:cs typeface="Times New Roman" charset="0"/>
              </a:endParaRPr>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3884" y="4953129"/>
              <a:ext cx="679818" cy="679818"/>
            </a:xfrm>
            <a:prstGeom prst="rect">
              <a:avLst/>
            </a:prstGeom>
            <a:effectLst>
              <a:outerShdw blurRad="12700" dist="12700" dir="2700000" algn="tl" rotWithShape="0">
                <a:schemeClr val="bg1"/>
              </a:outerShdw>
            </a:effectLst>
          </p:spPr>
        </p:pic>
      </p:grpSp>
    </p:spTree>
    <p:extLst>
      <p:ext uri="{BB962C8B-B14F-4D97-AF65-F5344CB8AC3E}">
        <p14:creationId xmlns:p14="http://schemas.microsoft.com/office/powerpoint/2010/main" val="101363633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05335" y="822222"/>
            <a:ext cx="2303325" cy="783167"/>
            <a:chOff x="605335" y="822222"/>
            <a:chExt cx="2303325" cy="783167"/>
          </a:xfrm>
        </p:grpSpPr>
        <p:sp>
          <p:nvSpPr>
            <p:cNvPr id="7" name="Oval 6"/>
            <p:cNvSpPr/>
            <p:nvPr/>
          </p:nvSpPr>
          <p:spPr bwMode="auto">
            <a:xfrm>
              <a:off x="605335" y="822222"/>
              <a:ext cx="778933" cy="7831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dirty="0">
                  <a:effectLst>
                    <a:outerShdw blurRad="50800" dist="76200" dir="2700000" algn="tl" rotWithShape="0">
                      <a:prstClr val="black">
                        <a:alpha val="40000"/>
                      </a:prstClr>
                    </a:outerShdw>
                  </a:effectLst>
                </a:rPr>
                <a:t>R</a:t>
              </a:r>
            </a:p>
          </p:txBody>
        </p:sp>
        <p:sp>
          <p:nvSpPr>
            <p:cNvPr id="36868" name="TextBox 6"/>
            <p:cNvSpPr txBox="1">
              <a:spLocks noChangeArrowheads="1"/>
            </p:cNvSpPr>
            <p:nvPr/>
          </p:nvSpPr>
          <p:spPr bwMode="auto">
            <a:xfrm>
              <a:off x="1409668" y="922079"/>
              <a:ext cx="1498992" cy="584775"/>
            </a:xfrm>
            <a:prstGeom prst="rect">
              <a:avLst/>
            </a:prstGeom>
            <a:noFill/>
            <a:ln w="9525">
              <a:noFill/>
              <a:miter lim="800000"/>
              <a:headEnd/>
              <a:tailEnd/>
            </a:ln>
          </p:spPr>
          <p:txBody>
            <a:bodyPr wrap="square">
              <a:prstTxWarp prst="textNoShape">
                <a:avLst/>
              </a:prstTxWarp>
              <a:spAutoFit/>
            </a:bodyPr>
            <a:lstStyle/>
            <a:p>
              <a:r>
                <a:rPr lang="en-US" sz="3200" b="1" dirty="0" smtClean="0">
                  <a:solidFill>
                    <a:schemeClr val="accent6">
                      <a:lumMod val="75000"/>
                      <a:lumOff val="25000"/>
                    </a:schemeClr>
                  </a:solidFill>
                </a:rPr>
                <a:t>Rule</a:t>
              </a:r>
              <a:r>
                <a:rPr lang="en-US" sz="3200" b="1" dirty="0" smtClean="0">
                  <a:solidFill>
                    <a:schemeClr val="accent5"/>
                  </a:solidFill>
                </a:rPr>
                <a:t> </a:t>
              </a:r>
              <a:r>
                <a:rPr lang="en-US" sz="3200" dirty="0" smtClean="0">
                  <a:solidFill>
                    <a:schemeClr val="tx1">
                      <a:lumMod val="85000"/>
                      <a:lumOff val="15000"/>
                    </a:schemeClr>
                  </a:solidFill>
                </a:rPr>
                <a:t>:</a:t>
              </a:r>
              <a:endParaRPr lang="en-US" sz="3200" dirty="0">
                <a:solidFill>
                  <a:schemeClr val="tx1">
                    <a:lumMod val="85000"/>
                    <a:lumOff val="15000"/>
                  </a:schemeClr>
                </a:solidFill>
              </a:endParaRPr>
            </a:p>
          </p:txBody>
        </p:sp>
      </p:grpSp>
      <p:sp>
        <p:nvSpPr>
          <p:cNvPr id="2" name="Title 1"/>
          <p:cNvSpPr>
            <a:spLocks noGrp="1"/>
          </p:cNvSpPr>
          <p:nvPr>
            <p:ph type="title"/>
          </p:nvPr>
        </p:nvSpPr>
        <p:spPr/>
        <p:txBody>
          <a:bodyPr>
            <a:normAutofit/>
          </a:bodyPr>
          <a:lstStyle/>
          <a:p>
            <a:r>
              <a:rPr lang="en-US" dirty="0"/>
              <a:t>OpenWhisk’s Programming </a:t>
            </a:r>
            <a:r>
              <a:rPr lang="en-US" dirty="0" smtClean="0"/>
              <a:t>Model</a:t>
            </a:r>
            <a:endParaRPr lang="en-US" dirty="0"/>
          </a:p>
        </p:txBody>
      </p:sp>
      <p:sp>
        <p:nvSpPr>
          <p:cNvPr id="10" name="TextBox 11"/>
          <p:cNvSpPr txBox="1">
            <a:spLocks noChangeArrowheads="1"/>
          </p:cNvSpPr>
          <p:nvPr/>
        </p:nvSpPr>
        <p:spPr bwMode="auto">
          <a:xfrm>
            <a:off x="2749387" y="4600300"/>
            <a:ext cx="1730890" cy="461665"/>
          </a:xfrm>
          <a:prstGeom prst="rect">
            <a:avLst/>
          </a:prstGeom>
          <a:noFill/>
          <a:ln w="9525">
            <a:noFill/>
            <a:miter lim="800000"/>
            <a:headEnd/>
            <a:tailEnd/>
          </a:ln>
        </p:spPr>
        <p:txBody>
          <a:bodyPr wrap="square">
            <a:prstTxWarp prst="textNoShape">
              <a:avLst/>
            </a:prstTxWarp>
            <a:spAutoFit/>
          </a:bodyPr>
          <a:lstStyle/>
          <a:p>
            <a:pPr algn="ctr"/>
            <a:r>
              <a:rPr lang="en-US" sz="2400" b="1" dirty="0" smtClean="0">
                <a:solidFill>
                  <a:schemeClr val="tx2"/>
                </a:solidFill>
              </a:rPr>
              <a:t>Trigger</a:t>
            </a:r>
          </a:p>
        </p:txBody>
      </p:sp>
      <p:sp>
        <p:nvSpPr>
          <p:cNvPr id="13" name="TextBox 11"/>
          <p:cNvSpPr txBox="1">
            <a:spLocks noChangeArrowheads="1"/>
          </p:cNvSpPr>
          <p:nvPr/>
        </p:nvSpPr>
        <p:spPr bwMode="auto">
          <a:xfrm>
            <a:off x="4821754" y="4572951"/>
            <a:ext cx="2337014" cy="454960"/>
          </a:xfrm>
          <a:prstGeom prst="rect">
            <a:avLst/>
          </a:prstGeom>
          <a:noFill/>
          <a:ln w="9525">
            <a:noFill/>
            <a:miter lim="800000"/>
            <a:headEnd/>
            <a:tailEnd/>
          </a:ln>
        </p:spPr>
        <p:txBody>
          <a:bodyPr wrap="square">
            <a:prstTxWarp prst="textNoShape">
              <a:avLst/>
            </a:prstTxWarp>
            <a:noAutofit/>
          </a:bodyPr>
          <a:lstStyle/>
          <a:p>
            <a:pPr algn="ctr"/>
            <a:r>
              <a:rPr lang="en-US" sz="2000" i="1" dirty="0" smtClean="0">
                <a:solidFill>
                  <a:schemeClr val="accent5">
                    <a:lumMod val="75000"/>
                  </a:schemeClr>
                </a:solidFill>
              </a:rPr>
              <a:t>(conditional logic)</a:t>
            </a:r>
            <a:endParaRPr lang="en-US" sz="2000" i="1" dirty="0">
              <a:solidFill>
                <a:schemeClr val="accent5">
                  <a:lumMod val="75000"/>
                </a:schemeClr>
              </a:solidFill>
            </a:endParaRPr>
          </a:p>
        </p:txBody>
      </p:sp>
      <p:sp>
        <p:nvSpPr>
          <p:cNvPr id="14" name="Shape 259"/>
          <p:cNvSpPr/>
          <p:nvPr/>
        </p:nvSpPr>
        <p:spPr>
          <a:xfrm>
            <a:off x="1740734" y="1654592"/>
            <a:ext cx="8818106" cy="1182731"/>
          </a:xfrm>
          <a:prstGeom prst="rect">
            <a:avLst/>
          </a:prstGeom>
          <a:solidFill>
            <a:schemeClr val="accent5">
              <a:lumMod val="75000"/>
              <a:alpha val="10000"/>
            </a:schemeClr>
          </a:solidFill>
          <a:ln w="22225" cap="flat" cmpd="sng">
            <a:noFill/>
            <a:prstDash val="solid"/>
            <a:round/>
            <a:headEnd type="none" w="med" len="med"/>
            <a:tailEnd type="none" w="med" len="med"/>
          </a:ln>
        </p:spPr>
        <p:txBody>
          <a:bodyPr lIns="609600" tIns="91440" rIns="609600" bIns="91440" anchor="ctr" anchorCtr="0">
            <a:normAutofit/>
          </a:bodyPr>
          <a:lstStyle/>
          <a:p>
            <a:r>
              <a:rPr lang="en-US" sz="2800" i="1" dirty="0">
                <a:solidFill>
                  <a:schemeClr val="tx1">
                    <a:lumMod val="85000"/>
                    <a:lumOff val="15000"/>
                  </a:schemeClr>
                </a:solidFill>
              </a:rPr>
              <a:t>A mapping from a </a:t>
            </a:r>
            <a:r>
              <a:rPr lang="en-US" sz="2800" b="1" i="1" dirty="0">
                <a:solidFill>
                  <a:schemeClr val="bg2">
                    <a:lumMod val="50000"/>
                  </a:schemeClr>
                </a:solidFill>
                <a:effectLst>
                  <a:outerShdw dist="12700" dir="2700000" algn="tl" rotWithShape="0">
                    <a:prstClr val="black">
                      <a:alpha val="78000"/>
                    </a:prstClr>
                  </a:outerShdw>
                </a:effectLst>
              </a:rPr>
              <a:t>Trigger</a:t>
            </a:r>
            <a:r>
              <a:rPr lang="en-US" sz="2800" i="1" dirty="0">
                <a:solidFill>
                  <a:schemeClr val="bg2">
                    <a:lumMod val="50000"/>
                  </a:schemeClr>
                </a:solidFill>
                <a:effectLst>
                  <a:outerShdw dist="12700" dir="2700000" algn="tl" rotWithShape="0">
                    <a:prstClr val="black">
                      <a:alpha val="78000"/>
                    </a:prstClr>
                  </a:outerShdw>
                </a:effectLst>
              </a:rPr>
              <a:t> </a:t>
            </a:r>
            <a:r>
              <a:rPr lang="en-US" sz="2800" i="1" dirty="0">
                <a:solidFill>
                  <a:schemeClr val="tx1">
                    <a:lumMod val="85000"/>
                    <a:lumOff val="15000"/>
                  </a:schemeClr>
                </a:solidFill>
              </a:rPr>
              <a:t>to an </a:t>
            </a:r>
            <a:r>
              <a:rPr lang="en-US" sz="2800" b="1" i="1" dirty="0">
                <a:solidFill>
                  <a:schemeClr val="accent1"/>
                </a:solidFill>
                <a:effectLst>
                  <a:outerShdw dist="12700" dir="2700000" algn="tl" rotWithShape="0">
                    <a:prstClr val="black">
                      <a:alpha val="79000"/>
                    </a:prstClr>
                  </a:outerShdw>
                </a:effectLst>
              </a:rPr>
              <a:t>Action</a:t>
            </a:r>
            <a:r>
              <a:rPr lang="en-US" sz="2800" i="1" dirty="0"/>
              <a:t> </a:t>
            </a:r>
            <a:r>
              <a:rPr lang="en-US" sz="2800" i="1" dirty="0">
                <a:solidFill>
                  <a:schemeClr val="tx1">
                    <a:lumMod val="85000"/>
                    <a:lumOff val="15000"/>
                  </a:schemeClr>
                </a:solidFill>
              </a:rPr>
              <a:t>which may contain simple conditional logic. </a:t>
            </a:r>
            <a:endParaRPr lang="en-US" sz="2800" i="1" dirty="0" smtClean="0">
              <a:solidFill>
                <a:schemeClr val="tx1">
                  <a:lumMod val="85000"/>
                  <a:lumOff val="15000"/>
                </a:schemeClr>
              </a:solidFill>
            </a:endParaRPr>
          </a:p>
        </p:txBody>
      </p:sp>
      <p:sp>
        <p:nvSpPr>
          <p:cNvPr id="3" name="Rectangle 2"/>
          <p:cNvSpPr/>
          <p:nvPr/>
        </p:nvSpPr>
        <p:spPr>
          <a:xfrm>
            <a:off x="1409668" y="5636516"/>
            <a:ext cx="9126557" cy="707886"/>
          </a:xfrm>
          <a:prstGeom prst="rect">
            <a:avLst/>
          </a:prstGeom>
        </p:spPr>
        <p:txBody>
          <a:bodyPr wrap="square">
            <a:spAutoFit/>
          </a:bodyPr>
          <a:lstStyle/>
          <a:p>
            <a:r>
              <a:rPr lang="en-US" sz="2000" b="1" i="1" dirty="0" smtClean="0"/>
              <a:t>Note</a:t>
            </a:r>
            <a:r>
              <a:rPr lang="en-US" sz="2000" i="1" dirty="0" smtClean="0"/>
              <a:t>: OpenWhisk </a:t>
            </a:r>
            <a:r>
              <a:rPr lang="en-US" sz="2000" i="1" dirty="0"/>
              <a:t>evaluates incoming events (that belong to a </a:t>
            </a:r>
            <a:r>
              <a:rPr lang="en-US" sz="2000" b="1" i="1" dirty="0">
                <a:solidFill>
                  <a:schemeClr val="accent1">
                    <a:lumMod val="75000"/>
                  </a:schemeClr>
                </a:solidFill>
              </a:rPr>
              <a:t>Trigger</a:t>
            </a:r>
            <a:r>
              <a:rPr lang="en-US" sz="2000" i="1" dirty="0"/>
              <a:t>) </a:t>
            </a:r>
            <a:r>
              <a:rPr lang="en-US" sz="2000" i="1" dirty="0" smtClean="0"/>
              <a:t>and</a:t>
            </a:r>
          </a:p>
          <a:p>
            <a:r>
              <a:rPr lang="en-US" sz="2000" i="1" dirty="0"/>
              <a:t> </a:t>
            </a:r>
            <a:r>
              <a:rPr lang="en-US" sz="2000" i="1" dirty="0" smtClean="0"/>
              <a:t>          invokes </a:t>
            </a:r>
            <a:r>
              <a:rPr lang="en-US" sz="2000" i="1" dirty="0"/>
              <a:t>the assigned </a:t>
            </a:r>
            <a:r>
              <a:rPr lang="en-US" sz="2000" b="1" i="1" dirty="0">
                <a:solidFill>
                  <a:schemeClr val="accent1">
                    <a:lumMod val="75000"/>
                  </a:schemeClr>
                </a:solidFill>
              </a:rPr>
              <a:t>Action</a:t>
            </a:r>
            <a:r>
              <a:rPr lang="en-US" sz="2000" i="1" dirty="0">
                <a:solidFill>
                  <a:schemeClr val="accent1">
                    <a:lumMod val="75000"/>
                  </a:schemeClr>
                </a:solidFill>
              </a:rPr>
              <a:t> </a:t>
            </a:r>
            <a:r>
              <a:rPr lang="en-US" sz="2000" i="1" dirty="0"/>
              <a:t>(event handler</a:t>
            </a:r>
            <a:r>
              <a:rPr lang="en-US" sz="2000" i="1" dirty="0" smtClean="0"/>
              <a:t>) associated by the </a:t>
            </a:r>
            <a:r>
              <a:rPr lang="en-US" sz="2000" b="1" i="1" dirty="0" smtClean="0">
                <a:solidFill>
                  <a:schemeClr val="accent3">
                    <a:lumMod val="75000"/>
                  </a:schemeClr>
                </a:solidFill>
              </a:rPr>
              <a:t>Rule</a:t>
            </a:r>
            <a:r>
              <a:rPr lang="en-US" sz="2000" i="1" dirty="0" smtClean="0"/>
              <a:t>.</a:t>
            </a:r>
            <a:endParaRPr lang="en-US" sz="2000" i="1" dirty="0"/>
          </a:p>
        </p:txBody>
      </p:sp>
      <p:cxnSp>
        <p:nvCxnSpPr>
          <p:cNvPr id="15" name="Straight Arrow Connector 14"/>
          <p:cNvCxnSpPr>
            <a:stCxn id="16" idx="6"/>
          </p:cNvCxnSpPr>
          <p:nvPr/>
        </p:nvCxnSpPr>
        <p:spPr>
          <a:xfrm flipV="1">
            <a:off x="4159171" y="4011586"/>
            <a:ext cx="3640608" cy="14163"/>
          </a:xfrm>
          <a:prstGeom prst="straightConnector1">
            <a:avLst/>
          </a:prstGeom>
          <a:ln w="1270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3008181" y="3447125"/>
            <a:ext cx="1150990" cy="115724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sp>
        <p:nvSpPr>
          <p:cNvPr id="20" name="Oval 19"/>
          <p:cNvSpPr/>
          <p:nvPr/>
        </p:nvSpPr>
        <p:spPr bwMode="auto">
          <a:xfrm>
            <a:off x="5362473" y="3418969"/>
            <a:ext cx="1155284" cy="1161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dirty="0">
                <a:effectLst>
                  <a:outerShdw blurRad="50800" dist="76200" dir="2700000" algn="tl" rotWithShape="0">
                    <a:prstClr val="black">
                      <a:alpha val="40000"/>
                    </a:prstClr>
                  </a:outerShdw>
                </a:effectLst>
              </a:rPr>
              <a:t>R</a:t>
            </a:r>
          </a:p>
        </p:txBody>
      </p:sp>
      <p:sp>
        <p:nvSpPr>
          <p:cNvPr id="19" name="TextBox 12"/>
          <p:cNvSpPr txBox="1">
            <a:spLocks noChangeArrowheads="1"/>
          </p:cNvSpPr>
          <p:nvPr/>
        </p:nvSpPr>
        <p:spPr bwMode="auto">
          <a:xfrm>
            <a:off x="7805980" y="4577668"/>
            <a:ext cx="1141659" cy="461665"/>
          </a:xfrm>
          <a:prstGeom prst="rect">
            <a:avLst/>
          </a:prstGeom>
          <a:noFill/>
          <a:ln w="9525">
            <a:noFill/>
            <a:miter lim="800000"/>
            <a:headEnd/>
            <a:tailEnd/>
          </a:ln>
        </p:spPr>
        <p:txBody>
          <a:bodyPr wrap="none">
            <a:prstTxWarp prst="textNoShape">
              <a:avLst/>
            </a:prstTxWarp>
            <a:spAutoFit/>
          </a:bodyPr>
          <a:lstStyle/>
          <a:p>
            <a:pPr algn="ctr"/>
            <a:r>
              <a:rPr lang="en-US" sz="2400" b="1" dirty="0" smtClean="0">
                <a:solidFill>
                  <a:schemeClr val="accent2">
                    <a:alpha val="30000"/>
                  </a:schemeClr>
                </a:solidFill>
                <a:effectLst>
                  <a:outerShdw dist="12700" dir="2700000" algn="tl" rotWithShape="0">
                    <a:prstClr val="black">
                      <a:alpha val="40000"/>
                    </a:prstClr>
                  </a:outerShdw>
                </a:effectLst>
              </a:rPr>
              <a:t>Action</a:t>
            </a:r>
            <a:endParaRPr lang="en-US" sz="2000" i="1" dirty="0">
              <a:solidFill>
                <a:schemeClr val="accent2">
                  <a:alpha val="30000"/>
                </a:schemeClr>
              </a:solidFill>
              <a:effectLst>
                <a:outerShdw dist="12700" dir="2700000" algn="tl" rotWithShape="0">
                  <a:prstClr val="black">
                    <a:alpha val="40000"/>
                  </a:prstClr>
                </a:outerShdw>
              </a:effectLst>
            </a:endParaRPr>
          </a:p>
        </p:txBody>
      </p:sp>
      <p:sp>
        <p:nvSpPr>
          <p:cNvPr id="21" name="Oval 20"/>
          <p:cNvSpPr/>
          <p:nvPr/>
        </p:nvSpPr>
        <p:spPr bwMode="auto">
          <a:xfrm>
            <a:off x="7802849" y="3411874"/>
            <a:ext cx="1147920" cy="1154159"/>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3200" b="1" dirty="0">
                <a:solidFill>
                  <a:schemeClr val="lt1">
                    <a:alpha val="78000"/>
                  </a:schemeClr>
                </a:solidFill>
                <a:effectLst>
                  <a:outerShdw blurRad="50800" dist="76200" dir="2700000" algn="tl" rotWithShape="0">
                    <a:prstClr val="black">
                      <a:alpha val="40000"/>
                    </a:prstClr>
                  </a:outerShdw>
                </a:effectLst>
              </a:rPr>
              <a:t>A</a:t>
            </a:r>
          </a:p>
        </p:txBody>
      </p:sp>
    </p:spTree>
    <p:extLst>
      <p:ext uri="{BB962C8B-B14F-4D97-AF65-F5344CB8AC3E}">
        <p14:creationId xmlns:p14="http://schemas.microsoft.com/office/powerpoint/2010/main" val="28048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732632" y="3591014"/>
            <a:ext cx="2285783" cy="2577029"/>
          </a:xfrm>
          <a:prstGeom prst="roundRect">
            <a:avLst/>
          </a:prstGeom>
          <a:solidFill>
            <a:srgbClr val="FF9300">
              <a:alpha val="15000"/>
            </a:srgbClr>
          </a:solidFill>
          <a:ln w="31750">
            <a:solidFill>
              <a:srgbClr val="FF9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US" sz="2800" b="1" dirty="0" smtClean="0">
                <a:solidFill>
                  <a:srgbClr val="FF9300"/>
                </a:solidFill>
                <a:effectLst>
                  <a:outerShdw blurRad="12700" dist="12700" dir="2700000" algn="tl" rotWithShape="0">
                    <a:prstClr val="black">
                      <a:alpha val="79000"/>
                    </a:prstClr>
                  </a:outerShdw>
                </a:effectLst>
              </a:rPr>
              <a:t>Feed</a:t>
            </a:r>
            <a:endParaRPr lang="en-US" sz="2800" b="1" dirty="0">
              <a:solidFill>
                <a:srgbClr val="FF9300"/>
              </a:solidFill>
              <a:effectLst>
                <a:outerShdw blurRad="12700" dist="12700" dir="2700000" algn="tl" rotWithShape="0">
                  <a:prstClr val="black">
                    <a:alpha val="79000"/>
                  </a:prstClr>
                </a:outerShdw>
              </a:effectLst>
            </a:endParaRPr>
          </a:p>
        </p:txBody>
      </p:sp>
      <p:grpSp>
        <p:nvGrpSpPr>
          <p:cNvPr id="36866" name="Group 4"/>
          <p:cNvGrpSpPr>
            <a:grpSpLocks/>
          </p:cNvGrpSpPr>
          <p:nvPr/>
        </p:nvGrpSpPr>
        <p:grpSpPr bwMode="auto">
          <a:xfrm>
            <a:off x="605158" y="850484"/>
            <a:ext cx="2188842" cy="783167"/>
            <a:chOff x="1192091" y="1214167"/>
            <a:chExt cx="1282215" cy="445566"/>
          </a:xfrm>
        </p:grpSpPr>
        <p:sp>
          <p:nvSpPr>
            <p:cNvPr id="7" name="Oval 6"/>
            <p:cNvSpPr/>
            <p:nvPr/>
          </p:nvSpPr>
          <p:spPr>
            <a:xfrm>
              <a:off x="1192091" y="1214167"/>
              <a:ext cx="456296" cy="445566"/>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400" smtClean="0">
                  <a:effectLst>
                    <a:outerShdw blurRad="50800" dist="76200" dir="2700000" algn="tl" rotWithShape="0">
                      <a:prstClr val="black">
                        <a:alpha val="40000"/>
                      </a:prstClr>
                    </a:outerShdw>
                  </a:effectLst>
                </a:rPr>
                <a:t>F</a:t>
              </a:r>
              <a:endParaRPr lang="en-US" sz="2400" dirty="0">
                <a:effectLst>
                  <a:outerShdw blurRad="50800" dist="76200" dir="2700000" algn="tl" rotWithShape="0">
                    <a:prstClr val="black">
                      <a:alpha val="40000"/>
                    </a:prstClr>
                  </a:outerShdw>
                </a:effectLst>
              </a:endParaRPr>
            </a:p>
          </p:txBody>
        </p:sp>
        <p:sp>
          <p:nvSpPr>
            <p:cNvPr id="36868" name="TextBox 6"/>
            <p:cNvSpPr txBox="1">
              <a:spLocks noChangeArrowheads="1"/>
            </p:cNvSpPr>
            <p:nvPr/>
          </p:nvSpPr>
          <p:spPr bwMode="auto">
            <a:xfrm>
              <a:off x="1648387" y="1287001"/>
              <a:ext cx="825919" cy="332695"/>
            </a:xfrm>
            <a:prstGeom prst="rect">
              <a:avLst/>
            </a:prstGeom>
            <a:noFill/>
            <a:ln w="9525">
              <a:noFill/>
              <a:miter lim="800000"/>
              <a:headEnd/>
              <a:tailEnd/>
            </a:ln>
          </p:spPr>
          <p:txBody>
            <a:bodyPr wrap="square">
              <a:prstTxWarp prst="textNoShape">
                <a:avLst/>
              </a:prstTxWarp>
              <a:spAutoFit/>
            </a:bodyPr>
            <a:lstStyle/>
            <a:p>
              <a:r>
                <a:rPr lang="en-US" sz="3200" b="1" dirty="0" smtClean="0">
                  <a:solidFill>
                    <a:srgbClr val="FF9300"/>
                  </a:solidFill>
                  <a:effectLst>
                    <a:outerShdw blurRad="12700" dist="12700" dir="2700000" algn="tl" rotWithShape="0">
                      <a:prstClr val="black">
                        <a:alpha val="69000"/>
                      </a:prstClr>
                    </a:outerShdw>
                  </a:effectLst>
                </a:rPr>
                <a:t>Feed</a:t>
              </a:r>
              <a:r>
                <a:rPr lang="en-US" sz="3200" b="1" dirty="0" smtClean="0">
                  <a:solidFill>
                    <a:srgbClr val="FF7E79"/>
                  </a:solidFill>
                  <a:effectLst>
                    <a:outerShdw blurRad="50800" dist="76200" dir="2700000" algn="tl" rotWithShape="0">
                      <a:prstClr val="black">
                        <a:alpha val="40000"/>
                      </a:prstClr>
                    </a:outerShdw>
                  </a:effectLst>
                </a:rPr>
                <a:t> </a:t>
              </a:r>
              <a:r>
                <a:rPr lang="en-US" sz="3200" dirty="0" smtClean="0">
                  <a:solidFill>
                    <a:schemeClr val="tx1">
                      <a:lumMod val="85000"/>
                      <a:lumOff val="15000"/>
                    </a:schemeClr>
                  </a:solidFill>
                </a:rPr>
                <a:t>:</a:t>
              </a:r>
              <a:endParaRPr lang="en-US" sz="3200" dirty="0">
                <a:solidFill>
                  <a:schemeClr val="tx1">
                    <a:lumMod val="85000"/>
                    <a:lumOff val="15000"/>
                  </a:schemeClr>
                </a:solidFill>
              </a:endParaRPr>
            </a:p>
          </p:txBody>
        </p:sp>
      </p:grpSp>
      <p:sp>
        <p:nvSpPr>
          <p:cNvPr id="2" name="Title 1"/>
          <p:cNvSpPr>
            <a:spLocks noGrp="1"/>
          </p:cNvSpPr>
          <p:nvPr>
            <p:ph type="title"/>
          </p:nvPr>
        </p:nvSpPr>
        <p:spPr/>
        <p:txBody>
          <a:bodyPr>
            <a:normAutofit/>
          </a:bodyPr>
          <a:lstStyle/>
          <a:p>
            <a:r>
              <a:rPr lang="en-US" dirty="0" smtClean="0"/>
              <a:t>Programming Model</a:t>
            </a:r>
            <a:endParaRPr lang="en-US" dirty="0"/>
          </a:p>
        </p:txBody>
      </p:sp>
      <p:sp>
        <p:nvSpPr>
          <p:cNvPr id="14" name="Shape 259"/>
          <p:cNvSpPr/>
          <p:nvPr/>
        </p:nvSpPr>
        <p:spPr>
          <a:xfrm>
            <a:off x="1949532" y="1688867"/>
            <a:ext cx="9196352" cy="1609226"/>
          </a:xfrm>
          <a:prstGeom prst="rect">
            <a:avLst/>
          </a:prstGeom>
          <a:solidFill>
            <a:srgbClr val="FF9300">
              <a:alpha val="10000"/>
            </a:srgbClr>
          </a:solidFill>
          <a:ln w="22225" cap="flat" cmpd="sng">
            <a:noFill/>
            <a:prstDash val="solid"/>
            <a:round/>
            <a:headEnd type="none" w="med" len="med"/>
            <a:tailEnd type="none" w="med" len="med"/>
          </a:ln>
          <a:effectLst/>
        </p:spPr>
        <p:txBody>
          <a:bodyPr wrap="none" lIns="274320" tIns="91440" rIns="182880" bIns="91440" anchor="ctr" anchorCtr="0">
            <a:noAutofit/>
          </a:bodyPr>
          <a:lstStyle/>
          <a:p>
            <a:pPr>
              <a:lnSpc>
                <a:spcPct val="170000"/>
              </a:lnSpc>
            </a:pPr>
            <a:r>
              <a:rPr lang="en-US" sz="2000" i="1" dirty="0"/>
              <a:t>A </a:t>
            </a:r>
            <a:r>
              <a:rPr lang="en-US" sz="2000" b="1" i="1" dirty="0">
                <a:solidFill>
                  <a:srgbClr val="CD7A12"/>
                </a:solidFill>
                <a:effectLst>
                  <a:outerShdw blurRad="12700" dist="25400" dir="2700000" algn="tl" rotWithShape="0">
                    <a:prstClr val="black">
                      <a:alpha val="40000"/>
                    </a:prstClr>
                  </a:outerShdw>
                </a:effectLst>
              </a:rPr>
              <a:t>Feed</a:t>
            </a:r>
            <a:r>
              <a:rPr lang="en-US" sz="2000" i="1" dirty="0">
                <a:solidFill>
                  <a:srgbClr val="FF0000"/>
                </a:solidFill>
              </a:rPr>
              <a:t> </a:t>
            </a:r>
            <a:r>
              <a:rPr lang="en-US" sz="2000" i="1" dirty="0" smtClean="0"/>
              <a:t>manages the stream of Events from an </a:t>
            </a:r>
            <a:r>
              <a:rPr lang="en-US" sz="2000" i="1" dirty="0"/>
              <a:t>e</a:t>
            </a:r>
            <a:r>
              <a:rPr lang="en-US" sz="2000" i="1" dirty="0" smtClean="0"/>
              <a:t>xternal Event Source</a:t>
            </a:r>
          </a:p>
          <a:p>
            <a:r>
              <a:rPr lang="en-US" sz="2000" i="1" dirty="0" smtClean="0"/>
              <a:t>with </a:t>
            </a:r>
            <a:r>
              <a:rPr lang="en-US" sz="2000" i="1" dirty="0"/>
              <a:t>some </a:t>
            </a:r>
            <a:r>
              <a:rPr lang="en-US" sz="2000" i="1" dirty="0" smtClean="0"/>
              <a:t>optional control </a:t>
            </a:r>
            <a:r>
              <a:rPr lang="en-US" sz="2000" i="1" dirty="0"/>
              <a:t>operations </a:t>
            </a:r>
            <a:r>
              <a:rPr lang="en-US" sz="2000" i="1" dirty="0" smtClean="0"/>
              <a:t>called Feed Actions :</a:t>
            </a:r>
            <a:endParaRPr lang="en-US" sz="800" i="1" dirty="0"/>
          </a:p>
          <a:p>
            <a:pPr marL="800100" lvl="1" indent="-342900">
              <a:buFont typeface="Arial" charset="0"/>
              <a:buChar char="•"/>
            </a:pPr>
            <a:r>
              <a:rPr lang="en-US" sz="2000" i="1" dirty="0" smtClean="0"/>
              <a:t>CREATE, DELETE, PAUSE, UNPAUSE</a:t>
            </a:r>
            <a:endParaRPr lang="en-US" sz="2000" i="1" dirty="0"/>
          </a:p>
          <a:p>
            <a:pPr>
              <a:lnSpc>
                <a:spcPct val="150000"/>
              </a:lnSpc>
            </a:pPr>
            <a:r>
              <a:rPr lang="en-US" sz="2000" i="1" dirty="0" smtClean="0"/>
              <a:t>The running Feed “fires” events to an associated Trigger</a:t>
            </a:r>
            <a:endParaRPr lang="en-US" sz="2000" dirty="0"/>
          </a:p>
        </p:txBody>
      </p:sp>
      <p:sp>
        <p:nvSpPr>
          <p:cNvPr id="3" name="Rectangle 2"/>
          <p:cNvSpPr/>
          <p:nvPr/>
        </p:nvSpPr>
        <p:spPr>
          <a:xfrm>
            <a:off x="929331" y="6311572"/>
            <a:ext cx="10216553" cy="369332"/>
          </a:xfrm>
          <a:prstGeom prst="rect">
            <a:avLst/>
          </a:prstGeom>
        </p:spPr>
        <p:txBody>
          <a:bodyPr wrap="square">
            <a:spAutoFit/>
          </a:bodyPr>
          <a:lstStyle/>
          <a:p>
            <a:r>
              <a:rPr lang="en-US" b="1" i="1" dirty="0" smtClean="0"/>
              <a:t>Note</a:t>
            </a:r>
            <a:r>
              <a:rPr lang="en-US" i="1" dirty="0" smtClean="0"/>
              <a:t>: </a:t>
            </a:r>
            <a:r>
              <a:rPr lang="en-US" b="1" i="1" dirty="0" smtClean="0">
                <a:solidFill>
                  <a:srgbClr val="C00000"/>
                </a:solidFill>
              </a:rPr>
              <a:t>Feeds</a:t>
            </a:r>
            <a:r>
              <a:rPr lang="en-US" i="1" dirty="0" smtClean="0">
                <a:solidFill>
                  <a:srgbClr val="FF0000"/>
                </a:solidFill>
              </a:rPr>
              <a:t> </a:t>
            </a:r>
            <a:r>
              <a:rPr lang="en-US" i="1" dirty="0" smtClean="0"/>
              <a:t>can ”Fire”</a:t>
            </a:r>
            <a:r>
              <a:rPr lang="en-US" b="1" i="1" dirty="0"/>
              <a:t> </a:t>
            </a:r>
            <a:r>
              <a:rPr lang="en-US" b="1" i="1" dirty="0" smtClean="0">
                <a:solidFill>
                  <a:schemeClr val="tx2"/>
                </a:solidFill>
              </a:rPr>
              <a:t>Triggers </a:t>
            </a:r>
            <a:r>
              <a:rPr lang="en-US" i="1" dirty="0" smtClean="0"/>
              <a:t>without an Event Source such </a:t>
            </a:r>
            <a:r>
              <a:rPr lang="en-US" i="1" dirty="0"/>
              <a:t>as </a:t>
            </a:r>
            <a:r>
              <a:rPr lang="en-US" i="1" dirty="0" smtClean="0"/>
              <a:t>the OpenWhisk </a:t>
            </a:r>
            <a:r>
              <a:rPr lang="en-US" b="1" i="1" u="sng" dirty="0" smtClean="0">
                <a:solidFill>
                  <a:srgbClr val="7030A0"/>
                </a:solidFill>
              </a:rPr>
              <a:t>Alarm</a:t>
            </a:r>
            <a:r>
              <a:rPr lang="en-US" i="1" dirty="0" smtClean="0">
                <a:solidFill>
                  <a:srgbClr val="7030A0"/>
                </a:solidFill>
              </a:rPr>
              <a:t> </a:t>
            </a:r>
            <a:r>
              <a:rPr lang="en-US" i="1" dirty="0"/>
              <a:t>package. </a:t>
            </a:r>
          </a:p>
        </p:txBody>
      </p:sp>
      <p:sp>
        <p:nvSpPr>
          <p:cNvPr id="25" name="Rounded Rectangle 24"/>
          <p:cNvSpPr/>
          <p:nvPr/>
        </p:nvSpPr>
        <p:spPr>
          <a:xfrm>
            <a:off x="3886183" y="4676005"/>
            <a:ext cx="1244122" cy="293283"/>
          </a:xfrm>
          <a:prstGeom prst="roundRect">
            <a:avLst/>
          </a:prstGeom>
          <a:solidFill>
            <a:schemeClr val="accent3">
              <a:lumMod val="20000"/>
              <a:lumOff val="80000"/>
            </a:schemeClr>
          </a:solidFill>
          <a:ln w="2222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lumMod val="95000"/>
                    <a:lumOff val="5000"/>
                  </a:schemeClr>
                </a:solidFill>
              </a:rPr>
              <a:t>CREATE</a:t>
            </a:r>
            <a:endParaRPr lang="en-US" sz="1400" i="1" dirty="0">
              <a:solidFill>
                <a:schemeClr val="tx1">
                  <a:lumMod val="95000"/>
                  <a:lumOff val="5000"/>
                </a:schemeClr>
              </a:solidFill>
            </a:endParaRPr>
          </a:p>
        </p:txBody>
      </p:sp>
      <p:sp>
        <p:nvSpPr>
          <p:cNvPr id="28" name="Rounded Rectangle 27"/>
          <p:cNvSpPr/>
          <p:nvPr/>
        </p:nvSpPr>
        <p:spPr>
          <a:xfrm>
            <a:off x="3893051" y="5013146"/>
            <a:ext cx="1244122" cy="293283"/>
          </a:xfrm>
          <a:prstGeom prst="roundRect">
            <a:avLst/>
          </a:prstGeom>
          <a:solidFill>
            <a:schemeClr val="accent3">
              <a:lumMod val="20000"/>
              <a:lumOff val="80000"/>
            </a:schemeClr>
          </a:solidFill>
          <a:ln w="2222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lumMod val="95000"/>
                    <a:lumOff val="5000"/>
                  </a:schemeClr>
                </a:solidFill>
              </a:rPr>
              <a:t>DELETE</a:t>
            </a:r>
            <a:endParaRPr lang="en-US" sz="1400" i="1" dirty="0">
              <a:solidFill>
                <a:schemeClr val="tx1">
                  <a:lumMod val="95000"/>
                  <a:lumOff val="5000"/>
                </a:schemeClr>
              </a:solidFill>
            </a:endParaRPr>
          </a:p>
        </p:txBody>
      </p:sp>
      <p:sp>
        <p:nvSpPr>
          <p:cNvPr id="29" name="Rounded Rectangle 28"/>
          <p:cNvSpPr/>
          <p:nvPr/>
        </p:nvSpPr>
        <p:spPr>
          <a:xfrm>
            <a:off x="3895036" y="5375199"/>
            <a:ext cx="1244122" cy="293283"/>
          </a:xfrm>
          <a:prstGeom prst="roundRect">
            <a:avLst/>
          </a:prstGeom>
          <a:solidFill>
            <a:schemeClr val="accent3">
              <a:lumMod val="20000"/>
              <a:lumOff val="80000"/>
            </a:schemeClr>
          </a:solidFill>
          <a:ln w="2222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chemeClr val="tx1">
                    <a:lumMod val="95000"/>
                    <a:lumOff val="5000"/>
                  </a:schemeClr>
                </a:solidFill>
              </a:rPr>
              <a:t>PAUSE</a:t>
            </a:r>
            <a:endParaRPr lang="en-US" sz="1400" i="1" dirty="0">
              <a:solidFill>
                <a:schemeClr val="tx1">
                  <a:lumMod val="95000"/>
                  <a:lumOff val="5000"/>
                </a:schemeClr>
              </a:solidFill>
            </a:endParaRPr>
          </a:p>
        </p:txBody>
      </p:sp>
      <p:sp>
        <p:nvSpPr>
          <p:cNvPr id="30" name="Rounded Rectangle 29"/>
          <p:cNvSpPr/>
          <p:nvPr/>
        </p:nvSpPr>
        <p:spPr>
          <a:xfrm>
            <a:off x="3886183" y="5714043"/>
            <a:ext cx="1244122" cy="293283"/>
          </a:xfrm>
          <a:prstGeom prst="roundRect">
            <a:avLst/>
          </a:prstGeom>
          <a:solidFill>
            <a:schemeClr val="accent3">
              <a:lumMod val="20000"/>
              <a:lumOff val="80000"/>
            </a:schemeClr>
          </a:solidFill>
          <a:ln w="2222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smtClean="0">
                <a:solidFill>
                  <a:schemeClr val="tx1">
                    <a:lumMod val="95000"/>
                    <a:lumOff val="5000"/>
                  </a:schemeClr>
                </a:solidFill>
              </a:rPr>
              <a:t>…</a:t>
            </a:r>
            <a:endParaRPr lang="en-US" sz="1400" b="1" i="1" dirty="0">
              <a:solidFill>
                <a:schemeClr val="tx1">
                  <a:lumMod val="95000"/>
                  <a:lumOff val="5000"/>
                </a:schemeClr>
              </a:solidFill>
            </a:endParaRPr>
          </a:p>
        </p:txBody>
      </p:sp>
      <p:sp>
        <p:nvSpPr>
          <p:cNvPr id="24" name="Rectangle 23"/>
          <p:cNvSpPr/>
          <p:nvPr/>
        </p:nvSpPr>
        <p:spPr>
          <a:xfrm>
            <a:off x="3782438" y="4297935"/>
            <a:ext cx="1625253" cy="369332"/>
          </a:xfrm>
          <a:prstGeom prst="rect">
            <a:avLst/>
          </a:prstGeom>
        </p:spPr>
        <p:txBody>
          <a:bodyPr wrap="none">
            <a:spAutoFit/>
          </a:bodyPr>
          <a:lstStyle/>
          <a:p>
            <a:pPr algn="ctr"/>
            <a:r>
              <a:rPr lang="en-US" b="1" i="1" dirty="0" smtClean="0">
                <a:solidFill>
                  <a:schemeClr val="tx1">
                    <a:lumMod val="75000"/>
                    <a:lumOff val="25000"/>
                  </a:schemeClr>
                </a:solidFill>
              </a:rPr>
              <a:t>Feed Actions</a:t>
            </a:r>
          </a:p>
        </p:txBody>
      </p:sp>
      <p:cxnSp>
        <p:nvCxnSpPr>
          <p:cNvPr id="26" name="Straight Arrow Connector 25"/>
          <p:cNvCxnSpPr/>
          <p:nvPr/>
        </p:nvCxnSpPr>
        <p:spPr>
          <a:xfrm>
            <a:off x="2483758" y="4217494"/>
            <a:ext cx="7389586" cy="46535"/>
          </a:xfrm>
          <a:prstGeom prst="straightConnector1">
            <a:avLst/>
          </a:prstGeom>
          <a:ln w="1270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32907" y="3672395"/>
            <a:ext cx="1730890" cy="1618866"/>
            <a:chOff x="5976249" y="3145195"/>
            <a:chExt cx="1730890" cy="1618866"/>
          </a:xfrm>
        </p:grpSpPr>
        <p:sp>
          <p:nvSpPr>
            <p:cNvPr id="27" name="TextBox 11"/>
            <p:cNvSpPr txBox="1">
              <a:spLocks noChangeArrowheads="1"/>
            </p:cNvSpPr>
            <p:nvPr/>
          </p:nvSpPr>
          <p:spPr bwMode="auto">
            <a:xfrm>
              <a:off x="5976249" y="4302396"/>
              <a:ext cx="1730890" cy="461665"/>
            </a:xfrm>
            <a:prstGeom prst="rect">
              <a:avLst/>
            </a:prstGeom>
            <a:noFill/>
            <a:ln w="9525">
              <a:noFill/>
              <a:miter lim="800000"/>
              <a:headEnd/>
              <a:tailEnd/>
            </a:ln>
          </p:spPr>
          <p:txBody>
            <a:bodyPr wrap="square">
              <a:prstTxWarp prst="textNoShape">
                <a:avLst/>
              </a:prstTxWarp>
              <a:spAutoFit/>
            </a:bodyPr>
            <a:lstStyle/>
            <a:p>
              <a:pPr algn="ctr"/>
              <a:r>
                <a:rPr lang="en-US" sz="2400" b="1" dirty="0" smtClean="0">
                  <a:solidFill>
                    <a:schemeClr val="tx2"/>
                  </a:solidFill>
                </a:rPr>
                <a:t>Trigger</a:t>
              </a:r>
            </a:p>
          </p:txBody>
        </p:sp>
        <p:sp>
          <p:nvSpPr>
            <p:cNvPr id="31" name="Oval 30"/>
            <p:cNvSpPr/>
            <p:nvPr/>
          </p:nvSpPr>
          <p:spPr bwMode="auto">
            <a:xfrm>
              <a:off x="6266199" y="3145195"/>
              <a:ext cx="1150990" cy="115724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grpSp>
      <p:pic>
        <p:nvPicPr>
          <p:cNvPr id="32" name="image.png" descr="image.png"/>
          <p:cNvPicPr>
            <a:picLocks noChangeAspect="1"/>
          </p:cNvPicPr>
          <p:nvPr/>
        </p:nvPicPr>
        <p:blipFill>
          <a:blip r:embed="rId3">
            <a:extLst/>
          </a:blip>
          <a:srcRect/>
          <a:stretch>
            <a:fillRect/>
          </a:stretch>
        </p:blipFill>
        <p:spPr>
          <a:xfrm rot="5400000">
            <a:off x="5292353" y="4910615"/>
            <a:ext cx="705787" cy="498343"/>
          </a:xfrm>
          <a:prstGeom prst="rect">
            <a:avLst/>
          </a:prstGeom>
          <a:ln w="12700" cap="flat">
            <a:noFill/>
            <a:miter lim="400000"/>
          </a:ln>
          <a:effectLst/>
        </p:spPr>
      </p:pic>
      <p:sp>
        <p:nvSpPr>
          <p:cNvPr id="20" name="TextBox 12"/>
          <p:cNvSpPr txBox="1">
            <a:spLocks noChangeArrowheads="1"/>
          </p:cNvSpPr>
          <p:nvPr/>
        </p:nvSpPr>
        <p:spPr bwMode="auto">
          <a:xfrm>
            <a:off x="9876475" y="4874545"/>
            <a:ext cx="1141659" cy="461665"/>
          </a:xfrm>
          <a:prstGeom prst="rect">
            <a:avLst/>
          </a:prstGeom>
          <a:noFill/>
          <a:ln w="9525">
            <a:noFill/>
            <a:miter lim="800000"/>
            <a:headEnd/>
            <a:tailEnd/>
          </a:ln>
        </p:spPr>
        <p:txBody>
          <a:bodyPr wrap="none">
            <a:prstTxWarp prst="textNoShape">
              <a:avLst/>
            </a:prstTxWarp>
            <a:spAutoFit/>
          </a:bodyPr>
          <a:lstStyle/>
          <a:p>
            <a:pPr algn="ctr"/>
            <a:r>
              <a:rPr lang="en-US" sz="2400" b="1" dirty="0" smtClean="0">
                <a:solidFill>
                  <a:schemeClr val="accent2">
                    <a:alpha val="30000"/>
                  </a:schemeClr>
                </a:solidFill>
                <a:effectLst>
                  <a:outerShdw dist="12700" dir="2700000" algn="tl" rotWithShape="0">
                    <a:prstClr val="black">
                      <a:alpha val="40000"/>
                    </a:prstClr>
                  </a:outerShdw>
                </a:effectLst>
              </a:rPr>
              <a:t>Action</a:t>
            </a:r>
            <a:endParaRPr lang="en-US" sz="2000" i="1" dirty="0">
              <a:solidFill>
                <a:schemeClr val="accent2">
                  <a:alpha val="30000"/>
                </a:schemeClr>
              </a:solidFill>
              <a:effectLst>
                <a:outerShdw dist="12700" dir="2700000" algn="tl" rotWithShape="0">
                  <a:prstClr val="black">
                    <a:alpha val="40000"/>
                  </a:prstClr>
                </a:outerShdw>
              </a:effectLst>
            </a:endParaRPr>
          </a:p>
        </p:txBody>
      </p:sp>
      <p:sp>
        <p:nvSpPr>
          <p:cNvPr id="21" name="Oval 20"/>
          <p:cNvSpPr/>
          <p:nvPr/>
        </p:nvSpPr>
        <p:spPr bwMode="auto">
          <a:xfrm>
            <a:off x="9873344" y="3708751"/>
            <a:ext cx="1147920" cy="1154159"/>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3200" b="1" dirty="0">
                <a:solidFill>
                  <a:schemeClr val="lt1">
                    <a:alpha val="78000"/>
                  </a:schemeClr>
                </a:solidFill>
                <a:effectLst>
                  <a:outerShdw blurRad="50800" dist="76200" dir="2700000" algn="tl" rotWithShape="0">
                    <a:prstClr val="black">
                      <a:alpha val="40000"/>
                    </a:prstClr>
                  </a:outerShdw>
                </a:effectLst>
              </a:rPr>
              <a:t>A</a:t>
            </a:r>
          </a:p>
        </p:txBody>
      </p:sp>
      <p:sp>
        <p:nvSpPr>
          <p:cNvPr id="35" name="Rounded Rectangle 34"/>
          <p:cNvSpPr/>
          <p:nvPr/>
        </p:nvSpPr>
        <p:spPr>
          <a:xfrm>
            <a:off x="1353896" y="3778432"/>
            <a:ext cx="987246" cy="1018804"/>
          </a:xfrm>
          <a:prstGeom prst="roundRect">
            <a:avLst/>
          </a:prstGeom>
          <a:noFill/>
          <a:ln w="19050">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i="1" smtClean="0">
                <a:solidFill>
                  <a:schemeClr val="tx1">
                    <a:lumMod val="75000"/>
                    <a:lumOff val="25000"/>
                    <a:alpha val="39000"/>
                  </a:schemeClr>
                </a:solidFill>
              </a:rPr>
              <a:t>Event source</a:t>
            </a:r>
            <a:endParaRPr lang="en-US" sz="1400" b="1" i="1" dirty="0">
              <a:solidFill>
                <a:schemeClr val="tx1">
                  <a:lumMod val="75000"/>
                  <a:lumOff val="25000"/>
                  <a:alpha val="39000"/>
                </a:schemeClr>
              </a:solidFill>
            </a:endParaRPr>
          </a:p>
        </p:txBody>
      </p:sp>
    </p:spTree>
    <p:extLst>
      <p:ext uri="{BB962C8B-B14F-4D97-AF65-F5344CB8AC3E}">
        <p14:creationId xmlns:p14="http://schemas.microsoft.com/office/powerpoint/2010/main" val="96342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lded Corner 39"/>
          <p:cNvSpPr/>
          <p:nvPr/>
        </p:nvSpPr>
        <p:spPr>
          <a:xfrm rot="10800000">
            <a:off x="3160356" y="2988531"/>
            <a:ext cx="2238957" cy="2786817"/>
          </a:xfrm>
          <a:prstGeom prst="foldedCorner">
            <a:avLst/>
          </a:prstGeom>
          <a:solidFill>
            <a:srgbClr val="0096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vert="horz" wrap="none" rtlCol="0" anchor="ctr"/>
          <a:lstStyle/>
          <a:p>
            <a:pPr algn="ctr"/>
            <a:endParaRPr lang="en-US" dirty="0">
              <a:effectLst>
                <a:outerShdw blurRad="50800" dist="76200" dir="2700000" algn="tl" rotWithShape="0">
                  <a:prstClr val="black">
                    <a:alpha val="40000"/>
                  </a:prstClr>
                </a:outerShdw>
              </a:effectLst>
            </a:endParaRPr>
          </a:p>
        </p:txBody>
      </p:sp>
      <p:grpSp>
        <p:nvGrpSpPr>
          <p:cNvPr id="34818" name="Group 4"/>
          <p:cNvGrpSpPr>
            <a:grpSpLocks/>
          </p:cNvGrpSpPr>
          <p:nvPr/>
        </p:nvGrpSpPr>
        <p:grpSpPr bwMode="auto">
          <a:xfrm>
            <a:off x="963114" y="839555"/>
            <a:ext cx="2738905" cy="783166"/>
            <a:chOff x="1192091" y="1214167"/>
            <a:chExt cx="1604440" cy="445566"/>
          </a:xfrm>
        </p:grpSpPr>
        <p:sp>
          <p:nvSpPr>
            <p:cNvPr id="6" name="Oval 5"/>
            <p:cNvSpPr/>
            <p:nvPr/>
          </p:nvSpPr>
          <p:spPr>
            <a:xfrm>
              <a:off x="1192091" y="1214167"/>
              <a:ext cx="456296" cy="445566"/>
            </a:xfrm>
            <a:prstGeom prst="ellipse">
              <a:avLst/>
            </a:prstGeom>
            <a:solidFill>
              <a:srgbClr val="00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dirty="0">
                  <a:effectLst>
                    <a:outerShdw dist="12700" dir="2700000" algn="tl" rotWithShape="0">
                      <a:prstClr val="black">
                        <a:alpha val="79000"/>
                      </a:prstClr>
                    </a:outerShdw>
                  </a:effectLst>
                </a:rPr>
                <a:t>P</a:t>
              </a:r>
            </a:p>
          </p:txBody>
        </p:sp>
        <p:sp>
          <p:nvSpPr>
            <p:cNvPr id="34820" name="TextBox 6"/>
            <p:cNvSpPr txBox="1">
              <a:spLocks noChangeArrowheads="1"/>
            </p:cNvSpPr>
            <p:nvPr/>
          </p:nvSpPr>
          <p:spPr bwMode="auto">
            <a:xfrm>
              <a:off x="1650813" y="1271113"/>
              <a:ext cx="1145718" cy="332695"/>
            </a:xfrm>
            <a:prstGeom prst="rect">
              <a:avLst/>
            </a:prstGeom>
            <a:noFill/>
            <a:ln w="9525">
              <a:noFill/>
              <a:miter lim="800000"/>
              <a:headEnd/>
              <a:tailEnd/>
            </a:ln>
          </p:spPr>
          <p:txBody>
            <a:bodyPr wrap="square">
              <a:prstTxWarp prst="textNoShape">
                <a:avLst/>
              </a:prstTxWarp>
              <a:spAutoFit/>
            </a:bodyPr>
            <a:lstStyle/>
            <a:p>
              <a:r>
                <a:rPr lang="en-US" sz="3200" b="1" dirty="0">
                  <a:solidFill>
                    <a:schemeClr val="accent3"/>
                  </a:solidFill>
                </a:rPr>
                <a:t>Package</a:t>
              </a:r>
              <a:r>
                <a:rPr lang="en-US" sz="3200" dirty="0" smtClean="0"/>
                <a:t>:</a:t>
              </a:r>
              <a:endParaRPr lang="en-US" sz="3200" dirty="0">
                <a:solidFill>
                  <a:schemeClr val="accent1"/>
                </a:solidFill>
              </a:endParaRPr>
            </a:p>
          </p:txBody>
        </p:sp>
      </p:grpSp>
      <p:sp>
        <p:nvSpPr>
          <p:cNvPr id="2" name="Title 1"/>
          <p:cNvSpPr>
            <a:spLocks noGrp="1"/>
          </p:cNvSpPr>
          <p:nvPr>
            <p:ph type="title"/>
          </p:nvPr>
        </p:nvSpPr>
        <p:spPr/>
        <p:txBody>
          <a:bodyPr>
            <a:normAutofit/>
          </a:bodyPr>
          <a:lstStyle/>
          <a:p>
            <a:r>
              <a:rPr lang="en-US" dirty="0" smtClean="0"/>
              <a:t>Programming Model</a:t>
            </a:r>
            <a:endParaRPr lang="en-US" dirty="0">
              <a:solidFill>
                <a:schemeClr val="accent3">
                  <a:lumMod val="75000"/>
                </a:schemeClr>
              </a:solidFill>
            </a:endParaRPr>
          </a:p>
        </p:txBody>
      </p:sp>
      <p:sp>
        <p:nvSpPr>
          <p:cNvPr id="7" name="Shape 259"/>
          <p:cNvSpPr/>
          <p:nvPr/>
        </p:nvSpPr>
        <p:spPr>
          <a:xfrm>
            <a:off x="1792847" y="1624020"/>
            <a:ext cx="9296400" cy="652277"/>
          </a:xfrm>
          <a:prstGeom prst="rect">
            <a:avLst/>
          </a:prstGeom>
          <a:solidFill>
            <a:srgbClr val="0096FF">
              <a:alpha val="10000"/>
            </a:srgbClr>
          </a:solidFill>
          <a:ln w="22225" cap="flat" cmpd="sng">
            <a:noFill/>
            <a:prstDash val="solid"/>
            <a:round/>
            <a:headEnd type="none" w="med" len="med"/>
            <a:tailEnd type="none" w="med" len="med"/>
          </a:ln>
        </p:spPr>
        <p:txBody>
          <a:bodyPr lIns="365760" tIns="91440" rIns="365760" bIns="91440" anchor="ctr" anchorCtr="0">
            <a:normAutofit fontScale="62500" lnSpcReduction="20000"/>
          </a:bodyPr>
          <a:lstStyle/>
          <a:p>
            <a:pPr>
              <a:spcAft>
                <a:spcPts val="1000"/>
              </a:spcAft>
            </a:pPr>
            <a:r>
              <a:rPr lang="en-US" sz="3000" i="1" dirty="0">
                <a:latin typeface="Cambria" charset="0"/>
                <a:ea typeface="Cambria" charset="0"/>
                <a:cs typeface="Times New Roman" charset="0"/>
              </a:rPr>
              <a:t>A named, shared collection </a:t>
            </a:r>
            <a:r>
              <a:rPr lang="en-US" sz="3000" i="1">
                <a:latin typeface="Cambria" charset="0"/>
                <a:ea typeface="Cambria" charset="0"/>
                <a:cs typeface="Times New Roman" charset="0"/>
              </a:rPr>
              <a:t>of </a:t>
            </a:r>
            <a:r>
              <a:rPr lang="en-US" sz="3000" i="1" smtClean="0">
                <a:latin typeface="Cambria" charset="0"/>
                <a:ea typeface="Cambria" charset="0"/>
                <a:cs typeface="Times New Roman" charset="0"/>
              </a:rPr>
              <a:t>(Namespaced) Actions</a:t>
            </a:r>
            <a:r>
              <a:rPr lang="en-US" sz="3000" i="1" dirty="0" smtClean="0">
                <a:latin typeface="Cambria" charset="0"/>
                <a:ea typeface="Cambria" charset="0"/>
                <a:cs typeface="Times New Roman" charset="0"/>
              </a:rPr>
              <a:t>, Triggers, Feeds, Rules, </a:t>
            </a:r>
            <a:r>
              <a:rPr lang="mr-IN" sz="3000" i="1" dirty="0" smtClean="0">
                <a:latin typeface="Cambria" charset="0"/>
                <a:ea typeface="Cambria" charset="0"/>
                <a:cs typeface="Times New Roman" charset="0"/>
              </a:rPr>
              <a:t>…</a:t>
            </a:r>
            <a:r>
              <a:rPr lang="en-US" sz="3000" i="1" dirty="0" smtClean="0">
                <a:latin typeface="Cambria" charset="0"/>
                <a:ea typeface="Cambria" charset="0"/>
                <a:cs typeface="Times New Roman" charset="0"/>
              </a:rPr>
              <a:t> </a:t>
            </a:r>
            <a:endParaRPr lang="en-US" sz="3000" i="1" dirty="0">
              <a:latin typeface="Cambria" charset="0"/>
              <a:ea typeface="Cambria" charset="0"/>
              <a:cs typeface="Times New Roman" charset="0"/>
            </a:endParaRPr>
          </a:p>
        </p:txBody>
      </p:sp>
      <p:sp>
        <p:nvSpPr>
          <p:cNvPr id="3" name="Rectangle 2"/>
          <p:cNvSpPr/>
          <p:nvPr/>
        </p:nvSpPr>
        <p:spPr>
          <a:xfrm>
            <a:off x="1742047" y="5873650"/>
            <a:ext cx="9398000" cy="830997"/>
          </a:xfrm>
          <a:prstGeom prst="rect">
            <a:avLst/>
          </a:prstGeom>
        </p:spPr>
        <p:txBody>
          <a:bodyPr wrap="square">
            <a:spAutoFit/>
          </a:bodyPr>
          <a:lstStyle/>
          <a:p>
            <a:pPr>
              <a:spcAft>
                <a:spcPts val="1000"/>
              </a:spcAft>
            </a:pPr>
            <a:r>
              <a:rPr lang="en-US" sz="2400" i="1" dirty="0" smtClean="0">
                <a:latin typeface="Cambria" charset="0"/>
                <a:ea typeface="Cambria" charset="0"/>
                <a:cs typeface="Times New Roman" charset="0"/>
              </a:rPr>
              <a:t>Designed as a first-class entity in the OpenWhisk Model, being used by new Whisk Deploy tool ( “</a:t>
            </a:r>
            <a:r>
              <a:rPr lang="en-US" sz="2400" b="1" i="1" dirty="0" smtClean="0">
                <a:latin typeface="Cambria" charset="0"/>
                <a:ea typeface="Cambria" charset="0"/>
                <a:cs typeface="Times New Roman" charset="0"/>
              </a:rPr>
              <a:t>wskdeploy</a:t>
            </a:r>
            <a:r>
              <a:rPr lang="en-US" sz="2400" i="1" dirty="0" smtClean="0">
                <a:latin typeface="Cambria" charset="0"/>
                <a:ea typeface="Cambria" charset="0"/>
                <a:cs typeface="Times New Roman" charset="0"/>
              </a:rPr>
              <a:t>” ) for 1-click Deployments</a:t>
            </a:r>
          </a:p>
        </p:txBody>
      </p:sp>
      <p:sp>
        <p:nvSpPr>
          <p:cNvPr id="31" name="Rectangle 30"/>
          <p:cNvSpPr/>
          <p:nvPr/>
        </p:nvSpPr>
        <p:spPr>
          <a:xfrm>
            <a:off x="7356984" y="4618781"/>
            <a:ext cx="2066591" cy="461665"/>
          </a:xfrm>
          <a:prstGeom prst="rect">
            <a:avLst/>
          </a:prstGeom>
        </p:spPr>
        <p:txBody>
          <a:bodyPr wrap="none">
            <a:spAutoFit/>
          </a:bodyPr>
          <a:lstStyle/>
          <a:p>
            <a:r>
              <a:rPr lang="en-US" sz="2400" b="1" smtClean="0">
                <a:ea typeface="Cambria" charset="0"/>
                <a:cs typeface="Times New Roman" charset="0"/>
              </a:rPr>
              <a:t>manifest.yml</a:t>
            </a:r>
            <a:endParaRPr lang="en-US" sz="2400" b="1" dirty="0" smtClean="0">
              <a:ea typeface="Cambria" charset="0"/>
              <a:cs typeface="Times New Roman" charset="0"/>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7528" t="20329" r="25281" b="18131"/>
          <a:stretch/>
        </p:blipFill>
        <p:spPr>
          <a:xfrm>
            <a:off x="7759755" y="3178971"/>
            <a:ext cx="1097280" cy="1463040"/>
          </a:xfrm>
          <a:prstGeom prst="rect">
            <a:avLst/>
          </a:prstGeom>
          <a:effectLst>
            <a:outerShdw blurRad="50800" dist="76200" dir="2700000" algn="tl" rotWithShape="0">
              <a:prstClr val="black">
                <a:alpha val="40000"/>
              </a:prstClr>
            </a:outerShdw>
          </a:effectLst>
        </p:spPr>
      </p:pic>
      <p:sp>
        <p:nvSpPr>
          <p:cNvPr id="5" name="Rectangle 4"/>
          <p:cNvSpPr/>
          <p:nvPr/>
        </p:nvSpPr>
        <p:spPr>
          <a:xfrm>
            <a:off x="1156018" y="5911380"/>
            <a:ext cx="769954" cy="369332"/>
          </a:xfrm>
          <a:prstGeom prst="rect">
            <a:avLst/>
          </a:prstGeom>
        </p:spPr>
        <p:txBody>
          <a:bodyPr wrap="none">
            <a:spAutoFit/>
          </a:bodyPr>
          <a:lstStyle/>
          <a:p>
            <a:r>
              <a:rPr lang="en-US" b="1" i="1">
                <a:latin typeface="Cambria" charset="0"/>
                <a:ea typeface="Cambria" charset="0"/>
                <a:cs typeface="Times New Roman" charset="0"/>
              </a:rPr>
              <a:t>Note</a:t>
            </a:r>
            <a:r>
              <a:rPr lang="en-US" i="1">
                <a:latin typeface="Cambria" charset="0"/>
                <a:ea typeface="Cambria" charset="0"/>
                <a:cs typeface="Times New Roman" charset="0"/>
              </a:rPr>
              <a:t>: </a:t>
            </a:r>
            <a:endParaRPr lang="en-US"/>
          </a:p>
        </p:txBody>
      </p:sp>
      <p:grpSp>
        <p:nvGrpSpPr>
          <p:cNvPr id="15" name="Group 14"/>
          <p:cNvGrpSpPr/>
          <p:nvPr/>
        </p:nvGrpSpPr>
        <p:grpSpPr>
          <a:xfrm>
            <a:off x="3299248" y="3531651"/>
            <a:ext cx="1957856" cy="2009248"/>
            <a:chOff x="3192605" y="3285994"/>
            <a:chExt cx="1957856" cy="2009248"/>
          </a:xfrm>
        </p:grpSpPr>
        <p:sp>
          <p:nvSpPr>
            <p:cNvPr id="32" name="Oval 31"/>
            <p:cNvSpPr/>
            <p:nvPr/>
          </p:nvSpPr>
          <p:spPr bwMode="auto">
            <a:xfrm>
              <a:off x="4236061" y="3285994"/>
              <a:ext cx="914400" cy="914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sp>
          <p:nvSpPr>
            <p:cNvPr id="34" name="Oval 33"/>
            <p:cNvSpPr/>
            <p:nvPr/>
          </p:nvSpPr>
          <p:spPr bwMode="auto">
            <a:xfrm>
              <a:off x="3192605" y="3285994"/>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b="1" dirty="0">
                  <a:effectLst>
                    <a:outerShdw blurRad="50800" dist="76200" dir="2700000" algn="tl" rotWithShape="0">
                      <a:prstClr val="black">
                        <a:alpha val="40000"/>
                      </a:prstClr>
                    </a:outerShdw>
                  </a:effectLst>
                </a:rPr>
                <a:t>A</a:t>
              </a:r>
            </a:p>
          </p:txBody>
        </p:sp>
        <p:sp>
          <p:nvSpPr>
            <p:cNvPr id="35" name="Oval 34"/>
            <p:cNvSpPr/>
            <p:nvPr/>
          </p:nvSpPr>
          <p:spPr bwMode="auto">
            <a:xfrm>
              <a:off x="3192605" y="4380842"/>
              <a:ext cx="914400" cy="914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dirty="0">
                  <a:effectLst>
                    <a:outerShdw blurRad="50800" dist="76200" dir="2700000" algn="tl" rotWithShape="0">
                      <a:prstClr val="black">
                        <a:alpha val="40000"/>
                      </a:prstClr>
                    </a:outerShdw>
                  </a:effectLst>
                </a:rPr>
                <a:t>R</a:t>
              </a:r>
            </a:p>
          </p:txBody>
        </p:sp>
        <p:sp>
          <p:nvSpPr>
            <p:cNvPr id="36" name="Oval 35"/>
            <p:cNvSpPr/>
            <p:nvPr/>
          </p:nvSpPr>
          <p:spPr bwMode="auto">
            <a:xfrm>
              <a:off x="4236061" y="4352902"/>
              <a:ext cx="914400" cy="914400"/>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2800" smtClean="0">
                  <a:effectLst>
                    <a:outerShdw blurRad="50800" dist="76200" dir="2700000" algn="tl" rotWithShape="0">
                      <a:prstClr val="black">
                        <a:alpha val="40000"/>
                      </a:prstClr>
                    </a:outerShdw>
                  </a:effectLst>
                </a:rPr>
                <a:t>F</a:t>
              </a:r>
              <a:endParaRPr lang="en-US" sz="2800" dirty="0">
                <a:effectLst>
                  <a:outerShdw blurRad="50800" dist="76200" dir="2700000" algn="tl" rotWithShape="0">
                    <a:prstClr val="black">
                      <a:alpha val="40000"/>
                    </a:prstClr>
                  </a:outerShdw>
                </a:effectLst>
              </a:endParaRPr>
            </a:p>
          </p:txBody>
        </p:sp>
      </p:grpSp>
      <p:sp>
        <p:nvSpPr>
          <p:cNvPr id="38" name="Oval 37"/>
          <p:cNvSpPr/>
          <p:nvPr/>
        </p:nvSpPr>
        <p:spPr bwMode="auto">
          <a:xfrm>
            <a:off x="1963835" y="2988532"/>
            <a:ext cx="1101370" cy="1107355"/>
          </a:xfrm>
          <a:prstGeom prst="ellipse">
            <a:avLst/>
          </a:prstGeom>
          <a:solidFill>
            <a:srgbClr val="00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sz="4400" dirty="0">
                <a:effectLst>
                  <a:outerShdw dist="12700" dir="2700000" algn="tl" rotWithShape="0">
                    <a:prstClr val="black">
                      <a:alpha val="79000"/>
                    </a:prstClr>
                  </a:outerShdw>
                </a:effectLst>
              </a:rPr>
              <a:t>P</a:t>
            </a:r>
          </a:p>
        </p:txBody>
      </p:sp>
      <p:cxnSp>
        <p:nvCxnSpPr>
          <p:cNvPr id="39" name="Straight Arrow Connector 38"/>
          <p:cNvCxnSpPr>
            <a:endCxn id="21" idx="1"/>
          </p:cNvCxnSpPr>
          <p:nvPr/>
        </p:nvCxnSpPr>
        <p:spPr>
          <a:xfrm>
            <a:off x="5510898" y="3910491"/>
            <a:ext cx="2248857" cy="0"/>
          </a:xfrm>
          <a:prstGeom prst="straightConnector1">
            <a:avLst/>
          </a:prstGeom>
          <a:ln w="1270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718377" y="3028852"/>
            <a:ext cx="1183337" cy="400110"/>
          </a:xfrm>
          <a:prstGeom prst="rect">
            <a:avLst/>
          </a:prstGeom>
        </p:spPr>
        <p:txBody>
          <a:bodyPr wrap="none">
            <a:spAutoFit/>
          </a:bodyPr>
          <a:lstStyle/>
          <a:p>
            <a:pPr algn="ctr"/>
            <a:r>
              <a:rPr lang="en-US" sz="2000">
                <a:solidFill>
                  <a:schemeClr val="bg1"/>
                </a:solidFill>
                <a:effectLst>
                  <a:outerShdw blurRad="50800" dist="76200" dir="2700000" algn="tl" rotWithShape="0">
                    <a:prstClr val="black">
                      <a:alpha val="40000"/>
                    </a:prstClr>
                  </a:outerShdw>
                </a:effectLst>
              </a:rPr>
              <a:t>Package</a:t>
            </a:r>
            <a:endParaRPr lang="en-US" sz="2000" dirty="0">
              <a:solidFill>
                <a:schemeClr val="bg1"/>
              </a:solidFill>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12274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ounded Rectangle 181"/>
          <p:cNvSpPr/>
          <p:nvPr/>
        </p:nvSpPr>
        <p:spPr>
          <a:xfrm>
            <a:off x="2359560" y="804791"/>
            <a:ext cx="7634915" cy="5871335"/>
          </a:xfrm>
          <a:prstGeom prst="roundRect">
            <a:avLst>
              <a:gd name="adj" fmla="val 3234"/>
            </a:avLst>
          </a:prstGeom>
          <a:solidFill>
            <a:schemeClr val="accent3">
              <a:alpha val="10000"/>
            </a:schemeClr>
          </a:solidFill>
          <a:ln>
            <a:solidFill>
              <a:schemeClr val="accent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r>
              <a:rPr lang="en-US" sz="1600" b="1" kern="1200" dirty="0">
                <a:solidFill>
                  <a:schemeClr val="accent4">
                    <a:lumMod val="75000"/>
                  </a:schemeClr>
                </a:solidFill>
                <a:ea typeface="ＭＳ 明朝" charset="-128"/>
                <a:cs typeface="Times New Roman" charset="0"/>
              </a:rPr>
              <a:t>OpenWhisk </a:t>
            </a:r>
            <a:r>
              <a:rPr lang="en-US" sz="1600" b="1" dirty="0" smtClean="0">
                <a:solidFill>
                  <a:schemeClr val="accent4">
                    <a:lumMod val="75000"/>
                  </a:schemeClr>
                </a:solidFill>
                <a:ea typeface="ＭＳ 明朝" charset="-128"/>
                <a:cs typeface="Times New Roman" charset="0"/>
              </a:rPr>
              <a:t>Platform</a:t>
            </a:r>
            <a:r>
              <a:rPr lang="en-US" sz="1600" b="1" kern="1200" dirty="0">
                <a:solidFill>
                  <a:schemeClr val="accent4">
                    <a:lumMod val="75000"/>
                  </a:schemeClr>
                </a:solidFill>
                <a:ea typeface="ＭＳ 明朝" charset="-128"/>
                <a:cs typeface="Times New Roman" charset="0"/>
              </a:rPr>
              <a:t/>
            </a:r>
            <a:br>
              <a:rPr lang="en-US" sz="1600" b="1" kern="1200" dirty="0">
                <a:solidFill>
                  <a:schemeClr val="accent4">
                    <a:lumMod val="75000"/>
                  </a:schemeClr>
                </a:solidFill>
                <a:ea typeface="ＭＳ 明朝" charset="-128"/>
                <a:cs typeface="Times New Roman" charset="0"/>
              </a:rPr>
            </a:br>
            <a:endParaRPr lang="en-US" sz="1050" b="1" dirty="0">
              <a:solidFill>
                <a:schemeClr val="accent4">
                  <a:lumMod val="75000"/>
                </a:schemeClr>
              </a:solidFill>
              <a:latin typeface="Times" charset="0"/>
              <a:ea typeface="ＭＳ 明朝" charset="-128"/>
              <a:cs typeface="Times New Roman" charset="0"/>
            </a:endParaRPr>
          </a:p>
        </p:txBody>
      </p:sp>
      <p:sp>
        <p:nvSpPr>
          <p:cNvPr id="685" name="Rounded Rectangle"/>
          <p:cNvSpPr/>
          <p:nvPr/>
        </p:nvSpPr>
        <p:spPr>
          <a:xfrm>
            <a:off x="7553957" y="-5236348"/>
            <a:ext cx="2611968" cy="2123018"/>
          </a:xfrm>
          <a:prstGeom prst="roundRect">
            <a:avLst>
              <a:gd name="adj" fmla="val 16667"/>
            </a:avLst>
          </a:prstGeom>
          <a:solidFill>
            <a:srgbClr val="6DEDD8"/>
          </a:solidFill>
          <a:ln w="12700">
            <a:miter lim="400000"/>
          </a:ln>
        </p:spPr>
        <p:txBody>
          <a:bodyPr lIns="60960" tIns="60960" rIns="60960" bIns="60960"/>
          <a:lstStyle/>
          <a:p>
            <a:pPr defTabSz="609600">
              <a:defRPr sz="3200" b="1">
                <a:solidFill>
                  <a:srgbClr val="FFFFFF"/>
                </a:solidFill>
                <a:latin typeface="Arial"/>
                <a:ea typeface="Arial"/>
                <a:cs typeface="Arial"/>
                <a:sym typeface="Arial"/>
              </a:defRPr>
            </a:pPr>
            <a:endParaRPr sz="1600"/>
          </a:p>
        </p:txBody>
      </p:sp>
      <p:sp>
        <p:nvSpPr>
          <p:cNvPr id="686" name="Service ecosytem"/>
          <p:cNvSpPr/>
          <p:nvPr/>
        </p:nvSpPr>
        <p:spPr>
          <a:xfrm>
            <a:off x="7657550" y="-5000462"/>
            <a:ext cx="2404780" cy="369332"/>
          </a:xfrm>
          <a:prstGeom prst="rect">
            <a:avLst/>
          </a:prstGeom>
          <a:ln w="12700">
            <a:miter lim="400000"/>
          </a:ln>
          <a:extLst>
            <a:ext uri="{C572A759-6A51-4108-AA02-DFA0A04FC94B}">
              <ma14:wrappingTextBoxFlag xmlns:ma14="http://schemas.microsoft.com/office/mac/drawingml/2011/main" val="1"/>
            </a:ext>
          </a:extLst>
        </p:spPr>
        <p:txBody>
          <a:bodyPr lIns="60960" tIns="60960" rIns="60960" bIns="60960">
            <a:spAutoFit/>
          </a:bodyPr>
          <a:lstStyle>
            <a:lvl1pPr defTabSz="1219200">
              <a:defRPr sz="3200" b="1">
                <a:solidFill>
                  <a:srgbClr val="FFFFFF"/>
                </a:solidFill>
                <a:latin typeface="Arial"/>
                <a:ea typeface="Arial"/>
                <a:cs typeface="Arial"/>
                <a:sym typeface="Arial"/>
              </a:defRPr>
            </a:lvl1pPr>
          </a:lstStyle>
          <a:p>
            <a:r>
              <a:rPr sz="1600"/>
              <a:t>Service ecosytem</a:t>
            </a:r>
          </a:p>
        </p:txBody>
      </p:sp>
      <p:sp>
        <p:nvSpPr>
          <p:cNvPr id="687" name="Circle"/>
          <p:cNvSpPr/>
          <p:nvPr/>
        </p:nvSpPr>
        <p:spPr>
          <a:xfrm>
            <a:off x="7799490" y="-4318773"/>
            <a:ext cx="287867" cy="287867"/>
          </a:xfrm>
          <a:prstGeom prst="ellipse">
            <a:avLst/>
          </a:prstGeom>
          <a:solidFill>
            <a:srgbClr val="EB91AD"/>
          </a:solidFill>
          <a:ln w="12700">
            <a:miter lim="400000"/>
          </a:ln>
          <a:effectLst>
            <a:outerShdw blurRad="25400" rotWithShape="0">
              <a:srgbClr val="808080">
                <a:alpha val="50000"/>
              </a:srgbClr>
            </a:outerShdw>
          </a:effectLst>
        </p:spPr>
        <p:txBody>
          <a:bodyPr lIns="60960" tIns="60960" rIns="60960" bIns="60960" anchor="ctr"/>
          <a:lstStyle/>
          <a:p>
            <a:pPr defTabSz="778933">
              <a:defRPr sz="2600">
                <a:solidFill>
                  <a:srgbClr val="FFFFFF"/>
                </a:solidFill>
              </a:defRPr>
            </a:pPr>
            <a:endParaRPr sz="1300"/>
          </a:p>
        </p:txBody>
      </p:sp>
      <p:sp>
        <p:nvSpPr>
          <p:cNvPr id="688" name="Bluemix services"/>
          <p:cNvSpPr/>
          <p:nvPr/>
        </p:nvSpPr>
        <p:spPr>
          <a:xfrm>
            <a:off x="8133923" y="-4282562"/>
            <a:ext cx="1860552" cy="2154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1557866">
              <a:defRPr sz="2800">
                <a:solidFill>
                  <a:srgbClr val="FFFFFF"/>
                </a:solidFill>
                <a:latin typeface="Arial"/>
                <a:ea typeface="Arial"/>
                <a:cs typeface="Arial"/>
                <a:sym typeface="Arial"/>
              </a:defRPr>
            </a:lvl1pPr>
          </a:lstStyle>
          <a:p>
            <a:r>
              <a:rPr sz="1400"/>
              <a:t>Bluemix services</a:t>
            </a:r>
          </a:p>
        </p:txBody>
      </p:sp>
      <p:sp>
        <p:nvSpPr>
          <p:cNvPr id="689" name="Circle"/>
          <p:cNvSpPr/>
          <p:nvPr/>
        </p:nvSpPr>
        <p:spPr>
          <a:xfrm>
            <a:off x="7799490" y="-4047840"/>
            <a:ext cx="287867" cy="287867"/>
          </a:xfrm>
          <a:prstGeom prst="ellipse">
            <a:avLst/>
          </a:prstGeom>
          <a:solidFill>
            <a:srgbClr val="B82250"/>
          </a:solidFill>
          <a:ln w="12700">
            <a:miter lim="400000"/>
          </a:ln>
          <a:effectLst>
            <a:outerShdw blurRad="25400" rotWithShape="0">
              <a:srgbClr val="808080">
                <a:alpha val="50000"/>
              </a:srgbClr>
            </a:outerShdw>
          </a:effectLst>
        </p:spPr>
        <p:txBody>
          <a:bodyPr lIns="60960" tIns="60960" rIns="60960" bIns="60960" anchor="ctr"/>
          <a:lstStyle/>
          <a:p>
            <a:pPr defTabSz="778933">
              <a:defRPr sz="2600">
                <a:solidFill>
                  <a:srgbClr val="FFFFFF"/>
                </a:solidFill>
              </a:defRPr>
            </a:pPr>
            <a:endParaRPr sz="1300"/>
          </a:p>
        </p:txBody>
      </p:sp>
      <p:sp>
        <p:nvSpPr>
          <p:cNvPr id="690" name="3rd party services"/>
          <p:cNvSpPr/>
          <p:nvPr/>
        </p:nvSpPr>
        <p:spPr>
          <a:xfrm>
            <a:off x="8133923" y="-4005280"/>
            <a:ext cx="1860552" cy="2154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1557866">
              <a:defRPr sz="2800">
                <a:solidFill>
                  <a:srgbClr val="FFFFFF"/>
                </a:solidFill>
                <a:latin typeface="Arial"/>
                <a:ea typeface="Arial"/>
                <a:cs typeface="Arial"/>
                <a:sym typeface="Arial"/>
              </a:defRPr>
            </a:lvl1pPr>
          </a:lstStyle>
          <a:p>
            <a:r>
              <a:rPr sz="1400"/>
              <a:t>3rd party services</a:t>
            </a:r>
          </a:p>
        </p:txBody>
      </p:sp>
      <p:sp>
        <p:nvSpPr>
          <p:cNvPr id="691" name="Circle"/>
          <p:cNvSpPr/>
          <p:nvPr/>
        </p:nvSpPr>
        <p:spPr>
          <a:xfrm>
            <a:off x="7799490" y="-3730341"/>
            <a:ext cx="287867" cy="287868"/>
          </a:xfrm>
          <a:prstGeom prst="ellipse">
            <a:avLst/>
          </a:prstGeom>
          <a:solidFill>
            <a:srgbClr val="8C3FC5"/>
          </a:solidFill>
          <a:ln w="12700">
            <a:miter lim="400000"/>
          </a:ln>
          <a:effectLst>
            <a:outerShdw blurRad="25400" rotWithShape="0">
              <a:srgbClr val="808080">
                <a:alpha val="50000"/>
              </a:srgbClr>
            </a:outerShdw>
          </a:effectLst>
        </p:spPr>
        <p:txBody>
          <a:bodyPr lIns="60960" tIns="60960" rIns="60960" bIns="60960" anchor="ctr"/>
          <a:lstStyle/>
          <a:p>
            <a:pPr defTabSz="778933">
              <a:defRPr sz="2600">
                <a:solidFill>
                  <a:srgbClr val="FFFFFF"/>
                </a:solidFill>
              </a:defRPr>
            </a:pPr>
            <a:endParaRPr sz="1300"/>
          </a:p>
        </p:txBody>
      </p:sp>
      <p:sp>
        <p:nvSpPr>
          <p:cNvPr id="692" name="Self-enabled services"/>
          <p:cNvSpPr/>
          <p:nvPr/>
        </p:nvSpPr>
        <p:spPr>
          <a:xfrm>
            <a:off x="8133923" y="-3687779"/>
            <a:ext cx="1860552" cy="2154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1557866">
              <a:defRPr sz="2800">
                <a:solidFill>
                  <a:srgbClr val="FFFFFF"/>
                </a:solidFill>
                <a:latin typeface="Arial"/>
                <a:ea typeface="Arial"/>
                <a:cs typeface="Arial"/>
                <a:sym typeface="Arial"/>
              </a:defRPr>
            </a:lvl1pPr>
          </a:lstStyle>
          <a:p>
            <a:r>
              <a:rPr sz="1400"/>
              <a:t>Self-enabled services</a:t>
            </a:r>
          </a:p>
        </p:txBody>
      </p:sp>
      <p:grpSp>
        <p:nvGrpSpPr>
          <p:cNvPr id="233" name="Group 232"/>
          <p:cNvGrpSpPr/>
          <p:nvPr/>
        </p:nvGrpSpPr>
        <p:grpSpPr>
          <a:xfrm>
            <a:off x="5041237" y="2044650"/>
            <a:ext cx="1412259" cy="571501"/>
            <a:chOff x="7182412" y="2193725"/>
            <a:chExt cx="1412259" cy="571501"/>
          </a:xfrm>
        </p:grpSpPr>
        <p:sp>
          <p:nvSpPr>
            <p:cNvPr id="714"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smtClean="0"/>
                <a:t>Action</a:t>
              </a:r>
              <a:endParaRPr sz="1300" dirty="0"/>
            </a:p>
            <a:p>
              <a:pPr indent="171450" defTabSz="410633">
                <a:defRPr sz="2600" b="1">
                  <a:solidFill>
                    <a:srgbClr val="0F212F"/>
                  </a:solidFill>
                  <a:latin typeface="Helvetica"/>
                  <a:ea typeface="Helvetica"/>
                  <a:cs typeface="Helvetica"/>
                  <a:sym typeface="Helvetica"/>
                </a:defRPr>
              </a:pPr>
              <a:r>
                <a:rPr sz="1300" dirty="0"/>
                <a:t>NodeJS</a:t>
              </a:r>
            </a:p>
          </p:txBody>
        </p:sp>
        <p:pic>
          <p:nvPicPr>
            <p:cNvPr id="715"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sp>
        <p:nvSpPr>
          <p:cNvPr id="3" name="Title 2"/>
          <p:cNvSpPr>
            <a:spLocks noGrp="1"/>
          </p:cNvSpPr>
          <p:nvPr>
            <p:ph type="title"/>
          </p:nvPr>
        </p:nvSpPr>
        <p:spPr>
          <a:xfrm>
            <a:off x="333220" y="165333"/>
            <a:ext cx="11665773" cy="430887"/>
          </a:xfrm>
        </p:spPr>
        <p:txBody>
          <a:bodyPr/>
          <a:lstStyle/>
          <a:p>
            <a:r>
              <a:rPr lang="en-US" dirty="0" smtClean="0"/>
              <a:t>Apache OpenWhisk </a:t>
            </a:r>
            <a:r>
              <a:rPr lang="mr-IN" dirty="0" smtClean="0"/>
              <a:t>–</a:t>
            </a:r>
            <a:r>
              <a:rPr lang="en-US" dirty="0" smtClean="0"/>
              <a:t> Event-Trigger-Rule-Action Processing</a:t>
            </a:r>
            <a:endParaRPr lang="en-US" dirty="0"/>
          </a:p>
        </p:txBody>
      </p:sp>
      <p:grpSp>
        <p:nvGrpSpPr>
          <p:cNvPr id="10" name="Group 9"/>
          <p:cNvGrpSpPr/>
          <p:nvPr/>
        </p:nvGrpSpPr>
        <p:grpSpPr>
          <a:xfrm>
            <a:off x="2626727" y="1601233"/>
            <a:ext cx="914531" cy="1191144"/>
            <a:chOff x="3929709" y="3696540"/>
            <a:chExt cx="914531" cy="1191144"/>
          </a:xfrm>
        </p:grpSpPr>
        <p:sp>
          <p:nvSpPr>
            <p:cNvPr id="8" name="Folded Corner 7"/>
            <p:cNvSpPr/>
            <p:nvPr/>
          </p:nvSpPr>
          <p:spPr>
            <a:xfrm rot="10800000">
              <a:off x="3929709" y="3717559"/>
              <a:ext cx="903545" cy="1170125"/>
            </a:xfrm>
            <a:prstGeom prst="foldedCorner">
              <a:avLst/>
            </a:prstGeom>
            <a:solidFill>
              <a:srgbClr val="0096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vert="horz" wrap="none" rtlCol="0" anchor="ctr"/>
            <a:lstStyle/>
            <a:p>
              <a:pPr algn="ctr"/>
              <a:endParaRPr lang="en-US" dirty="0">
                <a:effectLst>
                  <a:outerShdw blurRad="50800" dist="76200" dir="2700000" algn="tl" rotWithShape="0">
                    <a:prstClr val="black">
                      <a:alpha val="40000"/>
                    </a:prstClr>
                  </a:outerShdw>
                </a:effectLst>
              </a:endParaRPr>
            </a:p>
          </p:txBody>
        </p:sp>
        <p:sp>
          <p:nvSpPr>
            <p:cNvPr id="9" name="Rectangle 8"/>
            <p:cNvSpPr/>
            <p:nvPr/>
          </p:nvSpPr>
          <p:spPr>
            <a:xfrm>
              <a:off x="3962268" y="3696540"/>
              <a:ext cx="881972" cy="307777"/>
            </a:xfrm>
            <a:prstGeom prst="rect">
              <a:avLst/>
            </a:prstGeom>
          </p:spPr>
          <p:txBody>
            <a:bodyPr wrap="none">
              <a:spAutoFit/>
            </a:bodyPr>
            <a:lstStyle/>
            <a:p>
              <a:pPr algn="ctr"/>
              <a:r>
                <a:rPr lang="en-US" sz="1400" dirty="0">
                  <a:solidFill>
                    <a:schemeClr val="bg1"/>
                  </a:solidFill>
                  <a:effectLst>
                    <a:outerShdw blurRad="50800" dist="76200" dir="2700000" algn="tl" rotWithShape="0">
                      <a:prstClr val="black">
                        <a:alpha val="40000"/>
                      </a:prstClr>
                    </a:outerShdw>
                  </a:effectLst>
                </a:rPr>
                <a:t>Package</a:t>
              </a:r>
            </a:p>
          </p:txBody>
        </p:sp>
        <p:grpSp>
          <p:nvGrpSpPr>
            <p:cNvPr id="7" name="Group 6"/>
            <p:cNvGrpSpPr/>
            <p:nvPr/>
          </p:nvGrpSpPr>
          <p:grpSpPr>
            <a:xfrm>
              <a:off x="4060371" y="4035951"/>
              <a:ext cx="609600" cy="734333"/>
              <a:chOff x="6257800" y="2430136"/>
              <a:chExt cx="609600" cy="734333"/>
            </a:xfrm>
            <a:solidFill>
              <a:schemeClr val="bg1"/>
            </a:solidFill>
          </p:grpSpPr>
          <p:sp>
            <p:nvSpPr>
              <p:cNvPr id="119" name="Rounded Rectangle 118"/>
              <p:cNvSpPr/>
              <p:nvPr/>
            </p:nvSpPr>
            <p:spPr>
              <a:xfrm>
                <a:off x="6257800" y="2430136"/>
                <a:ext cx="609600" cy="734333"/>
              </a:xfrm>
              <a:prstGeom prst="roundRect">
                <a:avLst/>
              </a:prstGeom>
              <a:grpFill/>
              <a:ln w="31750">
                <a:solidFill>
                  <a:srgbClr val="FF9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lstStyle/>
              <a:p>
                <a:pPr algn="ctr"/>
                <a:r>
                  <a:rPr lang="en-US" sz="1400" b="1" dirty="0" smtClean="0">
                    <a:solidFill>
                      <a:srgbClr val="FF9300"/>
                    </a:solidFill>
                    <a:effectLst>
                      <a:outerShdw dist="25400" dir="2700000" algn="tl" rotWithShape="0">
                        <a:prstClr val="black">
                          <a:alpha val="40000"/>
                        </a:prstClr>
                      </a:outerShdw>
                    </a:effectLst>
                  </a:rPr>
                  <a:t>Feed</a:t>
                </a:r>
                <a:endParaRPr lang="en-US" sz="1400" b="1" dirty="0">
                  <a:solidFill>
                    <a:srgbClr val="FF9300"/>
                  </a:solidFill>
                  <a:effectLst>
                    <a:outerShdw dist="25400" dir="2700000" algn="tl" rotWithShape="0">
                      <a:prstClr val="black">
                        <a:alpha val="40000"/>
                      </a:prstClr>
                    </a:outerShdw>
                  </a:effectLst>
                </a:endParaRPr>
              </a:p>
            </p:txBody>
          </p:sp>
          <p:pic>
            <p:nvPicPr>
              <p:cNvPr id="124" name="image.png" descr="image.png"/>
              <p:cNvPicPr>
                <a:picLocks noChangeAspect="1"/>
              </p:cNvPicPr>
              <p:nvPr/>
            </p:nvPicPr>
            <p:blipFill>
              <a:blip r:embed="rId4">
                <a:extLst/>
              </a:blip>
              <a:srcRect/>
              <a:stretch>
                <a:fillRect/>
              </a:stretch>
            </p:blipFill>
            <p:spPr>
              <a:xfrm rot="5400000">
                <a:off x="6385172" y="2711071"/>
                <a:ext cx="365061" cy="341110"/>
              </a:xfrm>
              <a:prstGeom prst="rect">
                <a:avLst/>
              </a:prstGeom>
              <a:grpFill/>
              <a:ln w="12700" cap="flat">
                <a:noFill/>
                <a:miter lim="400000"/>
              </a:ln>
              <a:effectLst/>
            </p:spPr>
          </p:pic>
        </p:grpSp>
      </p:grpSp>
      <p:cxnSp>
        <p:nvCxnSpPr>
          <p:cNvPr id="134" name="Straight Arrow Connector 133"/>
          <p:cNvCxnSpPr>
            <a:stCxn id="143" idx="3"/>
            <a:endCxn id="172" idx="1"/>
          </p:cNvCxnSpPr>
          <p:nvPr/>
        </p:nvCxnSpPr>
        <p:spPr>
          <a:xfrm>
            <a:off x="3356104" y="3751828"/>
            <a:ext cx="705067" cy="4116"/>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2615842" y="3041447"/>
            <a:ext cx="914531" cy="1194947"/>
            <a:chOff x="3929709" y="3692737"/>
            <a:chExt cx="914531" cy="1194947"/>
          </a:xfrm>
        </p:grpSpPr>
        <p:sp>
          <p:nvSpPr>
            <p:cNvPr id="140" name="Folded Corner 139"/>
            <p:cNvSpPr/>
            <p:nvPr/>
          </p:nvSpPr>
          <p:spPr>
            <a:xfrm rot="10800000">
              <a:off x="3929709" y="3692737"/>
              <a:ext cx="903545" cy="1194947"/>
            </a:xfrm>
            <a:prstGeom prst="foldedCorner">
              <a:avLst/>
            </a:prstGeom>
            <a:solidFill>
              <a:srgbClr val="0096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vert="horz" wrap="none" rtlCol="0" anchor="ctr"/>
            <a:lstStyle/>
            <a:p>
              <a:pPr algn="ctr"/>
              <a:endParaRPr lang="en-US" dirty="0">
                <a:effectLst>
                  <a:outerShdw blurRad="50800" dist="76200" dir="2700000" algn="tl" rotWithShape="0">
                    <a:prstClr val="black">
                      <a:alpha val="40000"/>
                    </a:prstClr>
                  </a:outerShdw>
                </a:effectLst>
              </a:endParaRPr>
            </a:p>
          </p:txBody>
        </p:sp>
        <p:sp>
          <p:nvSpPr>
            <p:cNvPr id="141" name="Rectangle 140"/>
            <p:cNvSpPr/>
            <p:nvPr/>
          </p:nvSpPr>
          <p:spPr>
            <a:xfrm>
              <a:off x="3962268" y="3696540"/>
              <a:ext cx="881972" cy="307777"/>
            </a:xfrm>
            <a:prstGeom prst="rect">
              <a:avLst/>
            </a:prstGeom>
          </p:spPr>
          <p:txBody>
            <a:bodyPr wrap="none">
              <a:spAutoFit/>
            </a:bodyPr>
            <a:lstStyle/>
            <a:p>
              <a:pPr algn="ctr"/>
              <a:r>
                <a:rPr lang="en-US" sz="1400" dirty="0">
                  <a:solidFill>
                    <a:schemeClr val="bg1"/>
                  </a:solidFill>
                  <a:effectLst>
                    <a:outerShdw blurRad="50800" dist="76200" dir="2700000" algn="tl" rotWithShape="0">
                      <a:prstClr val="black">
                        <a:alpha val="40000"/>
                      </a:prstClr>
                    </a:outerShdw>
                  </a:effectLst>
                </a:rPr>
                <a:t>Package</a:t>
              </a:r>
            </a:p>
          </p:txBody>
        </p:sp>
        <p:grpSp>
          <p:nvGrpSpPr>
            <p:cNvPr id="142" name="Group 141"/>
            <p:cNvGrpSpPr/>
            <p:nvPr/>
          </p:nvGrpSpPr>
          <p:grpSpPr>
            <a:xfrm>
              <a:off x="4060371" y="4035951"/>
              <a:ext cx="609600" cy="734333"/>
              <a:chOff x="6257800" y="2430136"/>
              <a:chExt cx="609600" cy="734333"/>
            </a:xfrm>
            <a:solidFill>
              <a:schemeClr val="bg1"/>
            </a:solidFill>
          </p:grpSpPr>
          <p:sp>
            <p:nvSpPr>
              <p:cNvPr id="143" name="Rounded Rectangle 142"/>
              <p:cNvSpPr/>
              <p:nvPr/>
            </p:nvSpPr>
            <p:spPr>
              <a:xfrm>
                <a:off x="6257800" y="2430136"/>
                <a:ext cx="609600" cy="734333"/>
              </a:xfrm>
              <a:prstGeom prst="roundRect">
                <a:avLst/>
              </a:prstGeom>
              <a:grpFill/>
              <a:ln w="31750">
                <a:solidFill>
                  <a:srgbClr val="FF9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lstStyle/>
              <a:p>
                <a:pPr algn="ctr"/>
                <a:r>
                  <a:rPr lang="en-US" sz="1400" b="1" dirty="0" smtClean="0">
                    <a:solidFill>
                      <a:srgbClr val="FF9300"/>
                    </a:solidFill>
                    <a:effectLst>
                      <a:outerShdw dist="25400" dir="2700000" algn="tl" rotWithShape="0">
                        <a:prstClr val="black">
                          <a:alpha val="40000"/>
                        </a:prstClr>
                      </a:outerShdw>
                    </a:effectLst>
                  </a:rPr>
                  <a:t>Feed</a:t>
                </a:r>
                <a:endParaRPr lang="en-US" sz="1400" b="1" dirty="0">
                  <a:solidFill>
                    <a:srgbClr val="FF9300"/>
                  </a:solidFill>
                  <a:effectLst>
                    <a:outerShdw dist="25400" dir="2700000" algn="tl" rotWithShape="0">
                      <a:prstClr val="black">
                        <a:alpha val="40000"/>
                      </a:prstClr>
                    </a:outerShdw>
                  </a:effectLst>
                </a:endParaRPr>
              </a:p>
            </p:txBody>
          </p:sp>
          <p:pic>
            <p:nvPicPr>
              <p:cNvPr id="144" name="image.png" descr="image.png"/>
              <p:cNvPicPr>
                <a:picLocks noChangeAspect="1"/>
              </p:cNvPicPr>
              <p:nvPr/>
            </p:nvPicPr>
            <p:blipFill>
              <a:blip r:embed="rId4">
                <a:extLst/>
              </a:blip>
              <a:srcRect/>
              <a:stretch>
                <a:fillRect/>
              </a:stretch>
            </p:blipFill>
            <p:spPr>
              <a:xfrm rot="5400000">
                <a:off x="6385172" y="2711071"/>
                <a:ext cx="365061" cy="341110"/>
              </a:xfrm>
              <a:prstGeom prst="rect">
                <a:avLst/>
              </a:prstGeom>
              <a:grpFill/>
              <a:ln w="12700" cap="flat">
                <a:noFill/>
                <a:miter lim="400000"/>
              </a:ln>
              <a:effectLst/>
            </p:spPr>
          </p:pic>
        </p:grpSp>
      </p:grpSp>
      <p:grpSp>
        <p:nvGrpSpPr>
          <p:cNvPr id="145" name="Group 144"/>
          <p:cNvGrpSpPr/>
          <p:nvPr/>
        </p:nvGrpSpPr>
        <p:grpSpPr>
          <a:xfrm>
            <a:off x="2629269" y="4523505"/>
            <a:ext cx="914531" cy="1157601"/>
            <a:chOff x="3929709" y="3696540"/>
            <a:chExt cx="914531" cy="1191145"/>
          </a:xfrm>
        </p:grpSpPr>
        <p:sp>
          <p:nvSpPr>
            <p:cNvPr id="146" name="Folded Corner 145"/>
            <p:cNvSpPr/>
            <p:nvPr/>
          </p:nvSpPr>
          <p:spPr>
            <a:xfrm rot="10800000">
              <a:off x="3929709" y="3717966"/>
              <a:ext cx="903545" cy="1169719"/>
            </a:xfrm>
            <a:prstGeom prst="foldedCorner">
              <a:avLst/>
            </a:prstGeom>
            <a:solidFill>
              <a:srgbClr val="0096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vert="horz" wrap="none" rtlCol="0" anchor="ctr"/>
            <a:lstStyle/>
            <a:p>
              <a:pPr algn="ctr"/>
              <a:endParaRPr lang="en-US" dirty="0">
                <a:effectLst>
                  <a:outerShdw blurRad="50800" dist="76200" dir="2700000" algn="tl" rotWithShape="0">
                    <a:prstClr val="black">
                      <a:alpha val="40000"/>
                    </a:prstClr>
                  </a:outerShdw>
                </a:effectLst>
              </a:endParaRPr>
            </a:p>
          </p:txBody>
        </p:sp>
        <p:sp>
          <p:nvSpPr>
            <p:cNvPr id="147" name="Rectangle 146"/>
            <p:cNvSpPr/>
            <p:nvPr/>
          </p:nvSpPr>
          <p:spPr>
            <a:xfrm>
              <a:off x="3962268" y="3696540"/>
              <a:ext cx="881972" cy="307777"/>
            </a:xfrm>
            <a:prstGeom prst="rect">
              <a:avLst/>
            </a:prstGeom>
          </p:spPr>
          <p:txBody>
            <a:bodyPr wrap="none">
              <a:spAutoFit/>
            </a:bodyPr>
            <a:lstStyle/>
            <a:p>
              <a:pPr algn="ctr"/>
              <a:r>
                <a:rPr lang="en-US" sz="1400" dirty="0">
                  <a:solidFill>
                    <a:schemeClr val="bg1"/>
                  </a:solidFill>
                  <a:effectLst>
                    <a:outerShdw blurRad="50800" dist="76200" dir="2700000" algn="tl" rotWithShape="0">
                      <a:prstClr val="black">
                        <a:alpha val="40000"/>
                      </a:prstClr>
                    </a:outerShdw>
                  </a:effectLst>
                </a:rPr>
                <a:t>Package</a:t>
              </a:r>
            </a:p>
          </p:txBody>
        </p:sp>
        <p:grpSp>
          <p:nvGrpSpPr>
            <p:cNvPr id="148" name="Group 147"/>
            <p:cNvGrpSpPr/>
            <p:nvPr/>
          </p:nvGrpSpPr>
          <p:grpSpPr>
            <a:xfrm>
              <a:off x="4060371" y="4035951"/>
              <a:ext cx="609600" cy="734333"/>
              <a:chOff x="6257800" y="2430136"/>
              <a:chExt cx="609600" cy="734333"/>
            </a:xfrm>
            <a:solidFill>
              <a:schemeClr val="bg1"/>
            </a:solidFill>
          </p:grpSpPr>
          <p:sp>
            <p:nvSpPr>
              <p:cNvPr id="149" name="Rounded Rectangle 148"/>
              <p:cNvSpPr/>
              <p:nvPr/>
            </p:nvSpPr>
            <p:spPr>
              <a:xfrm>
                <a:off x="6257800" y="2430136"/>
                <a:ext cx="609600" cy="734333"/>
              </a:xfrm>
              <a:prstGeom prst="roundRect">
                <a:avLst/>
              </a:prstGeom>
              <a:grpFill/>
              <a:ln w="31750">
                <a:solidFill>
                  <a:srgbClr val="FF9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lstStyle/>
              <a:p>
                <a:pPr algn="ctr"/>
                <a:r>
                  <a:rPr lang="en-US" sz="1400" b="1" dirty="0" smtClean="0">
                    <a:solidFill>
                      <a:srgbClr val="FF9300"/>
                    </a:solidFill>
                    <a:effectLst>
                      <a:outerShdw dist="25400" dir="2700000" algn="tl" rotWithShape="0">
                        <a:prstClr val="black">
                          <a:alpha val="40000"/>
                        </a:prstClr>
                      </a:outerShdw>
                    </a:effectLst>
                  </a:rPr>
                  <a:t>Feed</a:t>
                </a:r>
                <a:endParaRPr lang="en-US" sz="1400" b="1" dirty="0">
                  <a:solidFill>
                    <a:srgbClr val="FF9300"/>
                  </a:solidFill>
                  <a:effectLst>
                    <a:outerShdw dist="25400" dir="2700000" algn="tl" rotWithShape="0">
                      <a:prstClr val="black">
                        <a:alpha val="40000"/>
                      </a:prstClr>
                    </a:outerShdw>
                  </a:effectLst>
                </a:endParaRPr>
              </a:p>
            </p:txBody>
          </p:sp>
          <p:pic>
            <p:nvPicPr>
              <p:cNvPr id="150" name="image.png" descr="image.png"/>
              <p:cNvPicPr>
                <a:picLocks noChangeAspect="1"/>
              </p:cNvPicPr>
              <p:nvPr/>
            </p:nvPicPr>
            <p:blipFill>
              <a:blip r:embed="rId4">
                <a:extLst/>
              </a:blip>
              <a:srcRect/>
              <a:stretch>
                <a:fillRect/>
              </a:stretch>
            </p:blipFill>
            <p:spPr>
              <a:xfrm rot="5400000">
                <a:off x="6385172" y="2711071"/>
                <a:ext cx="365061" cy="341110"/>
              </a:xfrm>
              <a:prstGeom prst="rect">
                <a:avLst/>
              </a:prstGeom>
              <a:grpFill/>
              <a:ln w="12700" cap="flat">
                <a:noFill/>
                <a:miter lim="400000"/>
              </a:ln>
              <a:effectLst/>
            </p:spPr>
          </p:pic>
        </p:grpSp>
      </p:grpSp>
      <p:grpSp>
        <p:nvGrpSpPr>
          <p:cNvPr id="15" name="Group 14"/>
          <p:cNvGrpSpPr/>
          <p:nvPr/>
        </p:nvGrpSpPr>
        <p:grpSpPr>
          <a:xfrm>
            <a:off x="449957" y="1996460"/>
            <a:ext cx="975908" cy="872526"/>
            <a:chOff x="510417" y="1770260"/>
            <a:chExt cx="975908" cy="872526"/>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55" y="1770260"/>
              <a:ext cx="621210" cy="621210"/>
            </a:xfrm>
            <a:prstGeom prst="rect">
              <a:avLst/>
            </a:prstGeom>
          </p:spPr>
        </p:pic>
        <p:sp>
          <p:nvSpPr>
            <p:cNvPr id="153" name="Rule"/>
            <p:cNvSpPr/>
            <p:nvPr/>
          </p:nvSpPr>
          <p:spPr>
            <a:xfrm>
              <a:off x="510417" y="2335009"/>
              <a:ext cx="975908" cy="307777"/>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r>
                <a:rPr lang="en-US" sz="1200" b="1" smtClean="0"/>
                <a:t>Data Stores</a:t>
              </a:r>
              <a:endParaRPr sz="1200" b="1" dirty="0"/>
            </a:p>
          </p:txBody>
        </p:sp>
      </p:grpSp>
      <p:grpSp>
        <p:nvGrpSpPr>
          <p:cNvPr id="20" name="Group 19"/>
          <p:cNvGrpSpPr/>
          <p:nvPr/>
        </p:nvGrpSpPr>
        <p:grpSpPr>
          <a:xfrm>
            <a:off x="315281" y="4609357"/>
            <a:ext cx="1179398" cy="1419450"/>
            <a:chOff x="238612" y="2967807"/>
            <a:chExt cx="1179398" cy="1419450"/>
          </a:xfrm>
        </p:grpSpPr>
        <p:grpSp>
          <p:nvGrpSpPr>
            <p:cNvPr id="19" name="Group 18"/>
            <p:cNvGrpSpPr/>
            <p:nvPr/>
          </p:nvGrpSpPr>
          <p:grpSpPr>
            <a:xfrm>
              <a:off x="238612" y="2967807"/>
              <a:ext cx="1179398" cy="971053"/>
              <a:chOff x="238612" y="2967807"/>
              <a:chExt cx="1179398" cy="971053"/>
            </a:xfrm>
          </p:grpSpPr>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01" y="3169983"/>
                <a:ext cx="822209" cy="76887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612" y="2967807"/>
                <a:ext cx="689429" cy="689429"/>
              </a:xfrm>
              <a:prstGeom prst="rect">
                <a:avLst/>
              </a:prstGeom>
            </p:spPr>
          </p:pic>
        </p:grpSp>
        <p:sp>
          <p:nvSpPr>
            <p:cNvPr id="159" name="Rule"/>
            <p:cNvSpPr/>
            <p:nvPr/>
          </p:nvSpPr>
          <p:spPr>
            <a:xfrm>
              <a:off x="275875" y="3894814"/>
              <a:ext cx="1097736" cy="492443"/>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pPr algn="ctr"/>
              <a:r>
                <a:rPr lang="en-US" sz="1200" b="1" dirty="0" smtClean="0"/>
                <a:t>Instrumented</a:t>
              </a:r>
            </a:p>
            <a:p>
              <a:pPr algn="ctr"/>
              <a:r>
                <a:rPr lang="en-US" sz="1200" b="1" dirty="0" smtClean="0"/>
                <a:t>Machines</a:t>
              </a:r>
              <a:endParaRPr sz="1200" b="1" dirty="0"/>
            </a:p>
          </p:txBody>
        </p:sp>
      </p:grpSp>
      <p:cxnSp>
        <p:nvCxnSpPr>
          <p:cNvPr id="163" name="Straight Arrow Connector 162"/>
          <p:cNvCxnSpPr>
            <a:stCxn id="149" idx="3"/>
            <a:endCxn id="177" idx="1"/>
          </p:cNvCxnSpPr>
          <p:nvPr/>
        </p:nvCxnSpPr>
        <p:spPr>
          <a:xfrm>
            <a:off x="3369531" y="5210185"/>
            <a:ext cx="686137" cy="6947"/>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19" idx="3"/>
            <a:endCxn id="4" idx="1"/>
          </p:cNvCxnSpPr>
          <p:nvPr/>
        </p:nvCxnSpPr>
        <p:spPr>
          <a:xfrm>
            <a:off x="3366989" y="2307811"/>
            <a:ext cx="654444" cy="9023"/>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4012121" y="3651076"/>
            <a:ext cx="491801" cy="506815"/>
            <a:chOff x="3480824" y="4485860"/>
            <a:chExt cx="491801" cy="506815"/>
          </a:xfrm>
        </p:grpSpPr>
        <p:sp>
          <p:nvSpPr>
            <p:cNvPr id="170" name="Rule"/>
            <p:cNvSpPr/>
            <p:nvPr/>
          </p:nvSpPr>
          <p:spPr>
            <a:xfrm>
              <a:off x="3480824" y="4654121"/>
              <a:ext cx="491801" cy="338554"/>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r>
                <a:rPr sz="1400" dirty="0"/>
                <a:t>Rule</a:t>
              </a:r>
            </a:p>
          </p:txBody>
        </p:sp>
        <p:grpSp>
          <p:nvGrpSpPr>
            <p:cNvPr id="171" name="Group 170"/>
            <p:cNvGrpSpPr/>
            <p:nvPr/>
          </p:nvGrpSpPr>
          <p:grpSpPr>
            <a:xfrm>
              <a:off x="3529874" y="4485860"/>
              <a:ext cx="393701" cy="209736"/>
              <a:chOff x="6013450" y="1436183"/>
              <a:chExt cx="2134229" cy="1136965"/>
            </a:xfrm>
          </p:grpSpPr>
          <p:sp>
            <p:nvSpPr>
              <p:cNvPr id="172" name="Rounded Rectangle 171"/>
              <p:cNvSpPr/>
              <p:nvPr/>
            </p:nvSpPr>
            <p:spPr>
              <a:xfrm>
                <a:off x="6013450" y="1436183"/>
                <a:ext cx="2134229" cy="1136965"/>
              </a:xfrm>
              <a:prstGeom prst="roundRect">
                <a:avLst>
                  <a:gd name="adj" fmla="val 44577"/>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7061210" y="1587903"/>
                <a:ext cx="819024" cy="819024"/>
              </a:xfrm>
              <a:prstGeom prst="ellipse">
                <a:avLst/>
              </a:prstGeom>
              <a:solidFill>
                <a:schemeClr val="bg1"/>
              </a:solidFill>
              <a:ln>
                <a:noFill/>
              </a:ln>
              <a:effectLst>
                <a:outerShdw blurRad="12700" dist="12700" dir="2700000" algn="tl" rotWithShape="0">
                  <a:prstClr val="black">
                    <a:alpha val="7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4006618" y="5112264"/>
            <a:ext cx="491801" cy="506815"/>
            <a:chOff x="3480824" y="4485860"/>
            <a:chExt cx="491801" cy="506815"/>
          </a:xfrm>
        </p:grpSpPr>
        <p:sp>
          <p:nvSpPr>
            <p:cNvPr id="175" name="Rule"/>
            <p:cNvSpPr/>
            <p:nvPr/>
          </p:nvSpPr>
          <p:spPr>
            <a:xfrm>
              <a:off x="3480824" y="4654121"/>
              <a:ext cx="491801" cy="338554"/>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r>
                <a:rPr sz="1400" dirty="0"/>
                <a:t>Rule</a:t>
              </a:r>
            </a:p>
          </p:txBody>
        </p:sp>
        <p:grpSp>
          <p:nvGrpSpPr>
            <p:cNvPr id="176" name="Group 175"/>
            <p:cNvGrpSpPr/>
            <p:nvPr/>
          </p:nvGrpSpPr>
          <p:grpSpPr>
            <a:xfrm>
              <a:off x="3529874" y="4485860"/>
              <a:ext cx="393701" cy="209736"/>
              <a:chOff x="6013450" y="1436183"/>
              <a:chExt cx="2134229" cy="1136965"/>
            </a:xfrm>
          </p:grpSpPr>
          <p:sp>
            <p:nvSpPr>
              <p:cNvPr id="177" name="Rounded Rectangle 176"/>
              <p:cNvSpPr/>
              <p:nvPr/>
            </p:nvSpPr>
            <p:spPr>
              <a:xfrm>
                <a:off x="6013450" y="1436183"/>
                <a:ext cx="2134229" cy="1136965"/>
              </a:xfrm>
              <a:prstGeom prst="roundRect">
                <a:avLst>
                  <a:gd name="adj" fmla="val 44577"/>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7061210" y="1587903"/>
                <a:ext cx="819024" cy="819024"/>
              </a:xfrm>
              <a:prstGeom prst="ellipse">
                <a:avLst/>
              </a:prstGeom>
              <a:solidFill>
                <a:schemeClr val="bg1"/>
              </a:solidFill>
              <a:ln>
                <a:noFill/>
              </a:ln>
              <a:effectLst>
                <a:outerShdw blurRad="12700" dist="12700" dir="2700000" algn="tl" rotWithShape="0">
                  <a:prstClr val="black">
                    <a:alpha val="7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89" name="Rounded Rectangle 188"/>
          <p:cNvSpPr/>
          <p:nvPr/>
        </p:nvSpPr>
        <p:spPr>
          <a:xfrm>
            <a:off x="10315217" y="1146086"/>
            <a:ext cx="1627365" cy="5007534"/>
          </a:xfrm>
          <a:prstGeom prst="roundRect">
            <a:avLst/>
          </a:prstGeom>
          <a:noFill/>
          <a:ln w="25400">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1" dirty="0" smtClean="0">
                <a:solidFill>
                  <a:schemeClr val="tx1">
                    <a:lumMod val="75000"/>
                    <a:lumOff val="25000"/>
                  </a:schemeClr>
                </a:solidFill>
              </a:rPr>
              <a:t>External</a:t>
            </a:r>
          </a:p>
          <a:p>
            <a:pPr algn="ctr"/>
            <a:r>
              <a:rPr lang="en-US" sz="1200" b="1" i="1" dirty="0" smtClean="0">
                <a:solidFill>
                  <a:schemeClr val="tx1">
                    <a:lumMod val="75000"/>
                    <a:lumOff val="25000"/>
                  </a:schemeClr>
                </a:solidFill>
              </a:rPr>
              <a:t>Service</a:t>
            </a:r>
          </a:p>
          <a:p>
            <a:pPr algn="ctr"/>
            <a:r>
              <a:rPr lang="en-US" sz="1200" b="1" i="1" dirty="0" smtClean="0">
                <a:solidFill>
                  <a:schemeClr val="tx1">
                    <a:lumMod val="75000"/>
                    <a:lumOff val="25000"/>
                  </a:schemeClr>
                </a:solidFill>
              </a:rPr>
              <a:t>Eco-System</a:t>
            </a:r>
          </a:p>
        </p:txBody>
      </p:sp>
      <p:sp>
        <p:nvSpPr>
          <p:cNvPr id="199" name="Rounded Rectangle 198"/>
          <p:cNvSpPr/>
          <p:nvPr/>
        </p:nvSpPr>
        <p:spPr>
          <a:xfrm>
            <a:off x="2489053" y="1146085"/>
            <a:ext cx="1130823" cy="4999176"/>
          </a:xfrm>
          <a:prstGeom prst="roundRect">
            <a:avLst/>
          </a:prstGeom>
          <a:noFill/>
          <a:ln w="25400">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1" dirty="0" smtClean="0">
                <a:solidFill>
                  <a:schemeClr val="tx1">
                    <a:lumMod val="75000"/>
                    <a:lumOff val="25000"/>
                  </a:schemeClr>
                </a:solidFill>
              </a:rPr>
              <a:t>Packages</a:t>
            </a:r>
            <a:endParaRPr lang="en-US" sz="1200" b="1" i="1" dirty="0">
              <a:solidFill>
                <a:schemeClr val="tx1">
                  <a:lumMod val="75000"/>
                  <a:lumOff val="25000"/>
                </a:schemeClr>
              </a:solidFill>
            </a:endParaRPr>
          </a:p>
        </p:txBody>
      </p:sp>
      <p:grpSp>
        <p:nvGrpSpPr>
          <p:cNvPr id="12" name="Group 11"/>
          <p:cNvGrpSpPr/>
          <p:nvPr/>
        </p:nvGrpSpPr>
        <p:grpSpPr>
          <a:xfrm>
            <a:off x="3972383" y="2211966"/>
            <a:ext cx="491801" cy="506815"/>
            <a:chOff x="3480824" y="4485860"/>
            <a:chExt cx="491801" cy="506815"/>
          </a:xfrm>
        </p:grpSpPr>
        <p:sp>
          <p:nvSpPr>
            <p:cNvPr id="732" name="Rule"/>
            <p:cNvSpPr/>
            <p:nvPr/>
          </p:nvSpPr>
          <p:spPr>
            <a:xfrm>
              <a:off x="3480824" y="4654121"/>
              <a:ext cx="491801" cy="338554"/>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r>
                <a:rPr sz="1400" dirty="0"/>
                <a:t>Rule</a:t>
              </a:r>
            </a:p>
          </p:txBody>
        </p:sp>
        <p:grpSp>
          <p:nvGrpSpPr>
            <p:cNvPr id="6" name="Group 5"/>
            <p:cNvGrpSpPr/>
            <p:nvPr/>
          </p:nvGrpSpPr>
          <p:grpSpPr>
            <a:xfrm>
              <a:off x="3529874" y="4485860"/>
              <a:ext cx="393701" cy="209736"/>
              <a:chOff x="6013450" y="1436183"/>
              <a:chExt cx="2134229" cy="1136965"/>
            </a:xfrm>
          </p:grpSpPr>
          <p:sp>
            <p:nvSpPr>
              <p:cNvPr id="4" name="Rounded Rectangle 3"/>
              <p:cNvSpPr/>
              <p:nvPr/>
            </p:nvSpPr>
            <p:spPr>
              <a:xfrm>
                <a:off x="6013450" y="1436183"/>
                <a:ext cx="2134229" cy="1136965"/>
              </a:xfrm>
              <a:prstGeom prst="roundRect">
                <a:avLst>
                  <a:gd name="adj" fmla="val 44577"/>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061210" y="1587903"/>
                <a:ext cx="819024" cy="819024"/>
              </a:xfrm>
              <a:prstGeom prst="ellipse">
                <a:avLst/>
              </a:prstGeom>
              <a:solidFill>
                <a:schemeClr val="bg1"/>
              </a:solidFill>
              <a:ln>
                <a:noFill/>
              </a:ln>
              <a:effectLst>
                <a:outerShdw blurRad="12700" dist="12700" dir="2700000" algn="tl" rotWithShape="0">
                  <a:prstClr val="black">
                    <a:alpha val="7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06" name="Oval 205"/>
          <p:cNvSpPr/>
          <p:nvPr/>
        </p:nvSpPr>
        <p:spPr bwMode="auto">
          <a:xfrm>
            <a:off x="2746474" y="5810726"/>
            <a:ext cx="548640" cy="548640"/>
          </a:xfrm>
          <a:prstGeom prst="ellipse">
            <a:avLst/>
          </a:prstGeom>
          <a:solidFill>
            <a:srgbClr val="00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p>
            <a:pPr algn="ctr">
              <a:defRPr/>
            </a:pPr>
            <a:r>
              <a:rPr lang="en-US" sz="2800" dirty="0">
                <a:effectLst>
                  <a:outerShdw dist="12700" dir="2700000" algn="tl" rotWithShape="0">
                    <a:prstClr val="black">
                      <a:alpha val="79000"/>
                    </a:prstClr>
                  </a:outerShdw>
                </a:effectLst>
              </a:rPr>
              <a:t>P</a:t>
            </a:r>
          </a:p>
        </p:txBody>
      </p:sp>
      <p:sp>
        <p:nvSpPr>
          <p:cNvPr id="207" name="Rounded Rectangle 206"/>
          <p:cNvSpPr/>
          <p:nvPr/>
        </p:nvSpPr>
        <p:spPr>
          <a:xfrm>
            <a:off x="3781574" y="1146085"/>
            <a:ext cx="889874" cy="4999176"/>
          </a:xfrm>
          <a:prstGeom prst="roundRect">
            <a:avLst/>
          </a:prstGeom>
          <a:noFill/>
          <a:ln w="25400">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1" dirty="0" smtClean="0">
                <a:solidFill>
                  <a:schemeClr val="tx1">
                    <a:lumMod val="75000"/>
                    <a:lumOff val="25000"/>
                  </a:schemeClr>
                </a:solidFill>
              </a:rPr>
              <a:t>Triggers / Rules</a:t>
            </a:r>
          </a:p>
        </p:txBody>
      </p:sp>
      <p:sp>
        <p:nvSpPr>
          <p:cNvPr id="208" name="Oval 207"/>
          <p:cNvSpPr/>
          <p:nvPr/>
        </p:nvSpPr>
        <p:spPr bwMode="auto">
          <a:xfrm>
            <a:off x="3038683" y="6153619"/>
            <a:ext cx="402336" cy="402336"/>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en-US" sz="2400" dirty="0" smtClean="0">
                <a:effectLst>
                  <a:outerShdw blurRad="12700" dist="12700" dir="2700000" algn="tl" rotWithShape="0">
                    <a:prstClr val="black">
                      <a:alpha val="40000"/>
                    </a:prstClr>
                  </a:outerShdw>
                </a:effectLst>
              </a:rPr>
              <a:t>F</a:t>
            </a:r>
            <a:endParaRPr lang="en-US" sz="2400" dirty="0">
              <a:effectLst>
                <a:outerShdw blurRad="12700" dist="12700" dir="2700000" algn="tl" rotWithShape="0">
                  <a:prstClr val="black">
                    <a:alpha val="40000"/>
                  </a:prstClr>
                </a:outerShdw>
              </a:effectLst>
            </a:endParaRPr>
          </a:p>
        </p:txBody>
      </p:sp>
      <p:sp>
        <p:nvSpPr>
          <p:cNvPr id="209" name="Oval 208"/>
          <p:cNvSpPr/>
          <p:nvPr/>
        </p:nvSpPr>
        <p:spPr bwMode="auto">
          <a:xfrm>
            <a:off x="3908323" y="5876505"/>
            <a:ext cx="537511" cy="5375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defRPr/>
            </a:pPr>
            <a:r>
              <a:rPr lang="en-US" sz="2800" b="1" dirty="0" smtClean="0">
                <a:effectLst>
                  <a:outerShdw blurRad="50800" dist="76200" dir="2700000" algn="tl" rotWithShape="0">
                    <a:prstClr val="black">
                      <a:alpha val="40000"/>
                    </a:prstClr>
                  </a:outerShdw>
                </a:effectLst>
              </a:rPr>
              <a:t>T</a:t>
            </a:r>
            <a:endParaRPr lang="en-US" sz="2800" b="1" dirty="0">
              <a:effectLst>
                <a:outerShdw blurRad="50800" dist="76200" dir="2700000" algn="tl" rotWithShape="0">
                  <a:prstClr val="black">
                    <a:alpha val="40000"/>
                  </a:prstClr>
                </a:outerShdw>
              </a:effectLst>
            </a:endParaRPr>
          </a:p>
        </p:txBody>
      </p:sp>
      <p:grpSp>
        <p:nvGrpSpPr>
          <p:cNvPr id="679" name="Group 678"/>
          <p:cNvGrpSpPr/>
          <p:nvPr/>
        </p:nvGrpSpPr>
        <p:grpSpPr>
          <a:xfrm>
            <a:off x="397244" y="3365214"/>
            <a:ext cx="1081333" cy="955633"/>
            <a:chOff x="363304" y="2958594"/>
            <a:chExt cx="1081333" cy="955633"/>
          </a:xfrm>
        </p:grpSpPr>
        <p:pic>
          <p:nvPicPr>
            <p:cNvPr id="678" name="Picture 6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304" y="2958594"/>
              <a:ext cx="1063472" cy="720685"/>
            </a:xfrm>
            <a:prstGeom prst="rect">
              <a:avLst/>
            </a:prstGeom>
          </p:spPr>
        </p:pic>
        <p:sp>
          <p:nvSpPr>
            <p:cNvPr id="211" name="Rule"/>
            <p:cNvSpPr/>
            <p:nvPr/>
          </p:nvSpPr>
          <p:spPr>
            <a:xfrm>
              <a:off x="388579" y="3606450"/>
              <a:ext cx="1056058" cy="307777"/>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spAutoFit/>
            </a:bodyPr>
            <a:lstStyle>
              <a:lvl1pPr defTabSz="1219200">
                <a:defRPr sz="3200">
                  <a:solidFill>
                    <a:srgbClr val="777677"/>
                  </a:solidFill>
                  <a:latin typeface="Arial"/>
                  <a:ea typeface="Arial"/>
                  <a:cs typeface="Arial"/>
                  <a:sym typeface="Arial"/>
                </a:defRPr>
              </a:lvl1pPr>
            </a:lstStyle>
            <a:p>
              <a:r>
                <a:rPr lang="en-US" sz="1200" b="1" smtClean="0"/>
                <a:t>Social Media</a:t>
              </a:r>
              <a:endParaRPr sz="1200" b="1" dirty="0"/>
            </a:p>
          </p:txBody>
        </p:sp>
      </p:grpSp>
      <p:sp>
        <p:nvSpPr>
          <p:cNvPr id="215" name="Oval 214"/>
          <p:cNvSpPr/>
          <p:nvPr/>
        </p:nvSpPr>
        <p:spPr bwMode="auto">
          <a:xfrm>
            <a:off x="4240849" y="6156067"/>
            <a:ext cx="401398" cy="4023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en-US" sz="2800" dirty="0">
                <a:effectLst>
                  <a:outerShdw blurRad="50800" dist="76200" dir="2700000" algn="tl" rotWithShape="0">
                    <a:prstClr val="black">
                      <a:alpha val="40000"/>
                    </a:prstClr>
                  </a:outerShdw>
                </a:effectLst>
              </a:rPr>
              <a:t>R</a:t>
            </a:r>
          </a:p>
        </p:txBody>
      </p:sp>
      <p:cxnSp>
        <p:nvCxnSpPr>
          <p:cNvPr id="219" name="Straight Arrow Connector 218"/>
          <p:cNvCxnSpPr>
            <a:stCxn id="14" idx="3"/>
            <a:endCxn id="119" idx="1"/>
          </p:cNvCxnSpPr>
          <p:nvPr/>
        </p:nvCxnSpPr>
        <p:spPr>
          <a:xfrm>
            <a:off x="1224005" y="2307065"/>
            <a:ext cx="1533384" cy="746"/>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4826361" y="1270240"/>
            <a:ext cx="5068753" cy="4885199"/>
          </a:xfrm>
          <a:prstGeom prst="roundRect">
            <a:avLst>
              <a:gd name="adj" fmla="val 3520"/>
            </a:avLst>
          </a:prstGeom>
          <a:noFill/>
          <a:ln w="25400">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wrap="none" tIns="0" rtlCol="0" anchor="t"/>
          <a:lstStyle/>
          <a:p>
            <a:pPr algn="ctr"/>
            <a:endParaRPr lang="en-US" sz="1200" b="1" i="1" dirty="0" smtClean="0">
              <a:solidFill>
                <a:schemeClr val="tx1">
                  <a:lumMod val="75000"/>
                  <a:lumOff val="25000"/>
                </a:schemeClr>
              </a:solidFill>
            </a:endParaRPr>
          </a:p>
        </p:txBody>
      </p:sp>
      <p:sp>
        <p:nvSpPr>
          <p:cNvPr id="222" name="Oval 221"/>
          <p:cNvSpPr/>
          <p:nvPr/>
        </p:nvSpPr>
        <p:spPr bwMode="auto">
          <a:xfrm>
            <a:off x="6758093" y="5908756"/>
            <a:ext cx="539496" cy="537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0000" lnSpcReduction="20000"/>
          </a:bodyPr>
          <a:lstStyle/>
          <a:p>
            <a:pPr algn="ctr">
              <a:defRPr/>
            </a:pPr>
            <a:r>
              <a:rPr lang="en-US" sz="3200" b="1" dirty="0">
                <a:effectLst>
                  <a:outerShdw blurRad="50800" dist="76200" dir="2700000" algn="tl" rotWithShape="0">
                    <a:prstClr val="black">
                      <a:alpha val="40000"/>
                    </a:prstClr>
                  </a:outerShdw>
                </a:effectLst>
              </a:rPr>
              <a:t>A</a:t>
            </a:r>
          </a:p>
        </p:txBody>
      </p:sp>
      <p:sp>
        <p:nvSpPr>
          <p:cNvPr id="798" name="Rectangle 797"/>
          <p:cNvSpPr/>
          <p:nvPr/>
        </p:nvSpPr>
        <p:spPr>
          <a:xfrm>
            <a:off x="6003981" y="1334217"/>
            <a:ext cx="2612959" cy="307777"/>
          </a:xfrm>
          <a:prstGeom prst="rect">
            <a:avLst/>
          </a:prstGeom>
        </p:spPr>
        <p:txBody>
          <a:bodyPr wrap="none">
            <a:spAutoFit/>
          </a:bodyPr>
          <a:lstStyle/>
          <a:p>
            <a:pPr algn="ctr"/>
            <a:r>
              <a:rPr lang="en-US" sz="1400" b="1" i="1" dirty="0">
                <a:solidFill>
                  <a:schemeClr val="tx1">
                    <a:lumMod val="75000"/>
                    <a:lumOff val="25000"/>
                  </a:schemeClr>
                </a:solidFill>
              </a:rPr>
              <a:t>Actions &amp; Action Sequences</a:t>
            </a:r>
          </a:p>
        </p:txBody>
      </p:sp>
      <p:cxnSp>
        <p:nvCxnSpPr>
          <p:cNvPr id="225" name="Straight Arrow Connector 224"/>
          <p:cNvCxnSpPr>
            <a:stCxn id="678" idx="3"/>
            <a:endCxn id="143" idx="1"/>
          </p:cNvCxnSpPr>
          <p:nvPr/>
        </p:nvCxnSpPr>
        <p:spPr>
          <a:xfrm>
            <a:off x="1460716" y="3725557"/>
            <a:ext cx="1285788" cy="26271"/>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17" idx="3"/>
            <a:endCxn id="149" idx="1"/>
          </p:cNvCxnSpPr>
          <p:nvPr/>
        </p:nvCxnSpPr>
        <p:spPr>
          <a:xfrm>
            <a:off x="1494679" y="5195972"/>
            <a:ext cx="1265252" cy="14213"/>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79" name="pasted-image.pdf" descr="pasted-image.pdf"/>
          <p:cNvPicPr>
            <a:picLocks noChangeAspect="1"/>
          </p:cNvPicPr>
          <p:nvPr/>
        </p:nvPicPr>
        <p:blipFill>
          <a:blip r:embed="rId9">
            <a:alphaModFix amt="63000"/>
            <a:extLst>
              <a:ext uri="{BEBA8EAE-BF5A-486C-A8C5-ECC9F3942E4B}">
                <a14:imgProps xmlns:a14="http://schemas.microsoft.com/office/drawing/2010/main">
                  <a14:imgLayer r:embed="rId10">
                    <a14:imgEffect>
                      <a14:colorTemperature colorTemp="6944"/>
                    </a14:imgEffect>
                  </a14:imgLayer>
                </a14:imgProps>
              </a:ext>
            </a:extLst>
          </a:blip>
          <a:stretch>
            <a:fillRect/>
          </a:stretch>
        </p:blipFill>
        <p:spPr>
          <a:xfrm>
            <a:off x="1720525" y="2029327"/>
            <a:ext cx="388984" cy="460429"/>
          </a:xfrm>
          <a:prstGeom prst="rect">
            <a:avLst/>
          </a:prstGeom>
          <a:solidFill>
            <a:schemeClr val="bg1"/>
          </a:solidFill>
          <a:ln w="12700" cap="flat">
            <a:noFill/>
            <a:miter lim="400000"/>
          </a:ln>
          <a:effectLst/>
        </p:spPr>
      </p:pic>
      <p:pic>
        <p:nvPicPr>
          <p:cNvPr id="231" name="pasted-image.pdf" descr="pasted-image.pdf"/>
          <p:cNvPicPr>
            <a:picLocks noChangeAspect="1"/>
          </p:cNvPicPr>
          <p:nvPr/>
        </p:nvPicPr>
        <p:blipFill>
          <a:blip r:embed="rId9">
            <a:alphaModFix amt="63000"/>
            <a:extLst>
              <a:ext uri="{BEBA8EAE-BF5A-486C-A8C5-ECC9F3942E4B}">
                <a14:imgProps xmlns:a14="http://schemas.microsoft.com/office/drawing/2010/main">
                  <a14:imgLayer r:embed="rId10">
                    <a14:imgEffect>
                      <a14:colorTemperature colorTemp="6944"/>
                    </a14:imgEffect>
                  </a14:imgLayer>
                </a14:imgProps>
              </a:ext>
            </a:extLst>
          </a:blip>
          <a:stretch>
            <a:fillRect/>
          </a:stretch>
        </p:blipFill>
        <p:spPr>
          <a:xfrm>
            <a:off x="1752661" y="3508477"/>
            <a:ext cx="388984" cy="460429"/>
          </a:xfrm>
          <a:prstGeom prst="rect">
            <a:avLst/>
          </a:prstGeom>
          <a:solidFill>
            <a:schemeClr val="bg1"/>
          </a:solidFill>
          <a:ln w="12700" cap="flat">
            <a:noFill/>
            <a:miter lim="400000"/>
          </a:ln>
          <a:effectLst/>
        </p:spPr>
      </p:pic>
      <p:pic>
        <p:nvPicPr>
          <p:cNvPr id="232" name="pasted-image.pdf" descr="pasted-image.pdf"/>
          <p:cNvPicPr>
            <a:picLocks noChangeAspect="1"/>
          </p:cNvPicPr>
          <p:nvPr/>
        </p:nvPicPr>
        <p:blipFill>
          <a:blip r:embed="rId9">
            <a:alphaModFix amt="63000"/>
            <a:extLst>
              <a:ext uri="{BEBA8EAE-BF5A-486C-A8C5-ECC9F3942E4B}">
                <a14:imgProps xmlns:a14="http://schemas.microsoft.com/office/drawing/2010/main">
                  <a14:imgLayer r:embed="rId10">
                    <a14:imgEffect>
                      <a14:colorTemperature colorTemp="6944"/>
                    </a14:imgEffect>
                  </a14:imgLayer>
                </a14:imgProps>
              </a:ext>
            </a:extLst>
          </a:blip>
          <a:stretch>
            <a:fillRect/>
          </a:stretch>
        </p:blipFill>
        <p:spPr>
          <a:xfrm>
            <a:off x="1752683" y="4965756"/>
            <a:ext cx="388984" cy="460429"/>
          </a:xfrm>
          <a:prstGeom prst="rect">
            <a:avLst/>
          </a:prstGeom>
          <a:solidFill>
            <a:schemeClr val="bg1"/>
          </a:solidFill>
          <a:ln w="12700" cap="flat">
            <a:noFill/>
            <a:miter lim="400000"/>
          </a:ln>
          <a:effectLst/>
        </p:spPr>
      </p:pic>
      <p:grpSp>
        <p:nvGrpSpPr>
          <p:cNvPr id="236" name="Group 235"/>
          <p:cNvGrpSpPr/>
          <p:nvPr/>
        </p:nvGrpSpPr>
        <p:grpSpPr>
          <a:xfrm>
            <a:off x="6695486" y="3476962"/>
            <a:ext cx="1412259" cy="571501"/>
            <a:chOff x="7182412" y="2193725"/>
            <a:chExt cx="1412259" cy="571501"/>
          </a:xfrm>
        </p:grpSpPr>
        <p:sp>
          <p:nvSpPr>
            <p:cNvPr id="237"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a:t>Action </a:t>
              </a:r>
              <a:r>
                <a:rPr lang="en-US" sz="1300" dirty="0" smtClean="0"/>
                <a:t>2</a:t>
              </a:r>
              <a:endParaRPr sz="1300" dirty="0"/>
            </a:p>
            <a:p>
              <a:pPr indent="171450" defTabSz="410633">
                <a:defRPr sz="2600" b="1">
                  <a:solidFill>
                    <a:srgbClr val="0F212F"/>
                  </a:solidFill>
                  <a:latin typeface="Helvetica"/>
                  <a:ea typeface="Helvetica"/>
                  <a:cs typeface="Helvetica"/>
                  <a:sym typeface="Helvetica"/>
                </a:defRPr>
              </a:pPr>
              <a:r>
                <a:rPr lang="en-US" sz="1300" dirty="0" smtClean="0"/>
                <a:t>Python</a:t>
              </a:r>
              <a:endParaRPr sz="1300" dirty="0"/>
            </a:p>
          </p:txBody>
        </p:sp>
        <p:pic>
          <p:nvPicPr>
            <p:cNvPr id="238"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grpSp>
        <p:nvGrpSpPr>
          <p:cNvPr id="239" name="Group 238"/>
          <p:cNvGrpSpPr/>
          <p:nvPr/>
        </p:nvGrpSpPr>
        <p:grpSpPr>
          <a:xfrm>
            <a:off x="8354425" y="3474132"/>
            <a:ext cx="1412259" cy="571501"/>
            <a:chOff x="7182412" y="2193725"/>
            <a:chExt cx="1412259" cy="571501"/>
          </a:xfrm>
        </p:grpSpPr>
        <p:sp>
          <p:nvSpPr>
            <p:cNvPr id="240"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a:t>Action </a:t>
              </a:r>
              <a:r>
                <a:rPr lang="en-US" sz="1300" dirty="0" smtClean="0"/>
                <a:t>3</a:t>
              </a:r>
              <a:endParaRPr sz="1300" dirty="0"/>
            </a:p>
            <a:p>
              <a:pPr indent="171450" defTabSz="410633">
                <a:defRPr sz="2600" b="1">
                  <a:solidFill>
                    <a:srgbClr val="0F212F"/>
                  </a:solidFill>
                  <a:latin typeface="Helvetica"/>
                  <a:ea typeface="Helvetica"/>
                  <a:cs typeface="Helvetica"/>
                  <a:sym typeface="Helvetica"/>
                </a:defRPr>
              </a:pPr>
              <a:r>
                <a:rPr lang="en-US" sz="1300" dirty="0" smtClean="0"/>
                <a:t>Swift</a:t>
              </a:r>
              <a:endParaRPr sz="1300" dirty="0"/>
            </a:p>
          </p:txBody>
        </p:sp>
        <p:pic>
          <p:nvPicPr>
            <p:cNvPr id="241"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grpSp>
        <p:nvGrpSpPr>
          <p:cNvPr id="242" name="Group 241"/>
          <p:cNvGrpSpPr/>
          <p:nvPr/>
        </p:nvGrpSpPr>
        <p:grpSpPr>
          <a:xfrm>
            <a:off x="5041237" y="3475501"/>
            <a:ext cx="1412259" cy="571501"/>
            <a:chOff x="7182412" y="2193725"/>
            <a:chExt cx="1412259" cy="571501"/>
          </a:xfrm>
        </p:grpSpPr>
        <p:sp>
          <p:nvSpPr>
            <p:cNvPr id="243"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smtClean="0"/>
                <a:t>Action</a:t>
              </a:r>
              <a:r>
                <a:rPr lang="en-US" sz="1300" dirty="0" smtClean="0"/>
                <a:t> 1</a:t>
              </a:r>
              <a:endParaRPr sz="1300" dirty="0"/>
            </a:p>
            <a:p>
              <a:pPr indent="171450" defTabSz="410633">
                <a:defRPr sz="2600" b="1">
                  <a:solidFill>
                    <a:srgbClr val="0F212F"/>
                  </a:solidFill>
                  <a:latin typeface="Helvetica"/>
                  <a:ea typeface="Helvetica"/>
                  <a:cs typeface="Helvetica"/>
                  <a:sym typeface="Helvetica"/>
                </a:defRPr>
              </a:pPr>
              <a:r>
                <a:rPr lang="en-US" sz="1300" dirty="0" smtClean="0"/>
                <a:t>NodeJS</a:t>
              </a:r>
              <a:endParaRPr sz="1300" dirty="0"/>
            </a:p>
          </p:txBody>
        </p:sp>
        <p:pic>
          <p:nvPicPr>
            <p:cNvPr id="244"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grpSp>
        <p:nvGrpSpPr>
          <p:cNvPr id="245" name="Group 244"/>
          <p:cNvGrpSpPr/>
          <p:nvPr/>
        </p:nvGrpSpPr>
        <p:grpSpPr>
          <a:xfrm>
            <a:off x="5065285" y="4940889"/>
            <a:ext cx="1412259" cy="571501"/>
            <a:chOff x="7182412" y="2193725"/>
            <a:chExt cx="1412259" cy="571501"/>
          </a:xfrm>
        </p:grpSpPr>
        <p:sp>
          <p:nvSpPr>
            <p:cNvPr id="246"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smtClean="0"/>
                <a:t>Action</a:t>
              </a:r>
              <a:r>
                <a:rPr lang="en-US" sz="1300" dirty="0" smtClean="0"/>
                <a:t> 1</a:t>
              </a:r>
              <a:endParaRPr sz="1300" dirty="0"/>
            </a:p>
            <a:p>
              <a:pPr indent="171450" defTabSz="410633">
                <a:defRPr sz="2600" b="1">
                  <a:solidFill>
                    <a:srgbClr val="0F212F"/>
                  </a:solidFill>
                  <a:latin typeface="Helvetica"/>
                  <a:ea typeface="Helvetica"/>
                  <a:cs typeface="Helvetica"/>
                  <a:sym typeface="Helvetica"/>
                </a:defRPr>
              </a:pPr>
              <a:r>
                <a:rPr lang="en-US" sz="1300" dirty="0" smtClean="0"/>
                <a:t>Swift</a:t>
              </a:r>
              <a:endParaRPr sz="1300" dirty="0"/>
            </a:p>
          </p:txBody>
        </p:sp>
        <p:pic>
          <p:nvPicPr>
            <p:cNvPr id="247"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grpSp>
        <p:nvGrpSpPr>
          <p:cNvPr id="248" name="Group 247"/>
          <p:cNvGrpSpPr/>
          <p:nvPr/>
        </p:nvGrpSpPr>
        <p:grpSpPr>
          <a:xfrm>
            <a:off x="6705204" y="4947921"/>
            <a:ext cx="1412259" cy="571501"/>
            <a:chOff x="7182412" y="2193725"/>
            <a:chExt cx="1412259" cy="571501"/>
          </a:xfrm>
        </p:grpSpPr>
        <p:sp>
          <p:nvSpPr>
            <p:cNvPr id="249" name="Action 1…"/>
            <p:cNvSpPr/>
            <p:nvPr/>
          </p:nvSpPr>
          <p:spPr>
            <a:xfrm>
              <a:off x="7573102" y="2193725"/>
              <a:ext cx="1021569" cy="571501"/>
            </a:xfrm>
            <a:prstGeom prst="roundRect">
              <a:avLst>
                <a:gd name="adj" fmla="val 0"/>
              </a:avLst>
            </a:prstGeom>
            <a:solidFill>
              <a:schemeClr val="accent1">
                <a:lumMod val="20000"/>
                <a:lumOff val="80000"/>
              </a:schemeClr>
            </a:solidFill>
            <a:ln w="12700" cap="flat">
              <a:noFill/>
              <a:miter lim="400000"/>
            </a:ln>
            <a:effectLst>
              <a:outerShdw blurRad="25400" dist="254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63500" tIns="63500" rIns="63500" bIns="63500" numCol="1" anchor="ctr">
              <a:noAutofit/>
            </a:bodyPr>
            <a:lstStyle/>
            <a:p>
              <a:pPr indent="171450" defTabSz="410633">
                <a:defRPr sz="2600">
                  <a:solidFill>
                    <a:srgbClr val="0F212F"/>
                  </a:solidFill>
                  <a:latin typeface="Helvetica"/>
                  <a:ea typeface="Helvetica"/>
                  <a:cs typeface="Helvetica"/>
                  <a:sym typeface="Helvetica"/>
                </a:defRPr>
              </a:pPr>
              <a:r>
                <a:rPr sz="1300" dirty="0"/>
                <a:t>Action </a:t>
              </a:r>
              <a:r>
                <a:rPr lang="en-US" sz="1300" dirty="0" smtClean="0"/>
                <a:t>2</a:t>
              </a:r>
              <a:endParaRPr sz="1300" dirty="0"/>
            </a:p>
            <a:p>
              <a:pPr indent="171450" defTabSz="410633">
                <a:defRPr sz="2600" b="1">
                  <a:solidFill>
                    <a:srgbClr val="0F212F"/>
                  </a:solidFill>
                  <a:latin typeface="Helvetica"/>
                  <a:ea typeface="Helvetica"/>
                  <a:cs typeface="Helvetica"/>
                  <a:sym typeface="Helvetica"/>
                </a:defRPr>
              </a:pPr>
              <a:r>
                <a:rPr lang="en-US" sz="1300" dirty="0" smtClean="0"/>
                <a:t>Docker</a:t>
              </a:r>
              <a:endParaRPr sz="1300" dirty="0"/>
            </a:p>
          </p:txBody>
        </p:sp>
        <p:pic>
          <p:nvPicPr>
            <p:cNvPr id="250" name="pasted-image.pdf" descr="pasted-image.pdf"/>
            <p:cNvPicPr>
              <a:picLocks noChangeAspect="1"/>
            </p:cNvPicPr>
            <p:nvPr/>
          </p:nvPicPr>
          <p:blipFill>
            <a:blip r:embed="rId2">
              <a:extLst>
                <a:ext uri="{BEBA8EAE-BF5A-486C-A8C5-ECC9F3942E4B}">
                  <a14:imgProps xmlns:a14="http://schemas.microsoft.com/office/drawing/2010/main">
                    <a14:imgLayer r:embed="rId3">
                      <a14:imgEffect>
                        <a14:colorTemperature colorTemp="5093"/>
                      </a14:imgEffect>
                    </a14:imgLayer>
                  </a14:imgProps>
                </a:ext>
              </a:extLst>
            </a:blip>
            <a:stretch>
              <a:fillRect/>
            </a:stretch>
          </p:blipFill>
          <p:spPr>
            <a:xfrm>
              <a:off x="7182412" y="2200757"/>
              <a:ext cx="555373" cy="549875"/>
            </a:xfrm>
            <a:prstGeom prst="rect">
              <a:avLst/>
            </a:prstGeom>
            <a:ln w="12700" cap="flat">
              <a:noFill/>
              <a:miter lim="400000"/>
            </a:ln>
            <a:effectLst>
              <a:outerShdw blurRad="25400" dist="25400" dir="2700000" algn="tl" rotWithShape="0">
                <a:prstClr val="black">
                  <a:alpha val="40000"/>
                </a:prstClr>
              </a:outerShdw>
            </a:effectLst>
          </p:spPr>
        </p:pic>
      </p:grpSp>
      <p:cxnSp>
        <p:nvCxnSpPr>
          <p:cNvPr id="251" name="Straight Arrow Connector 250"/>
          <p:cNvCxnSpPr>
            <a:stCxn id="172" idx="3"/>
            <a:endCxn id="244" idx="1"/>
          </p:cNvCxnSpPr>
          <p:nvPr/>
        </p:nvCxnSpPr>
        <p:spPr>
          <a:xfrm>
            <a:off x="4454872" y="3755944"/>
            <a:ext cx="586365" cy="1527"/>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4" idx="3"/>
            <a:endCxn id="715" idx="1"/>
          </p:cNvCxnSpPr>
          <p:nvPr/>
        </p:nvCxnSpPr>
        <p:spPr>
          <a:xfrm>
            <a:off x="4415134" y="2316834"/>
            <a:ext cx="626103" cy="9786"/>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177" idx="3"/>
            <a:endCxn id="247" idx="1"/>
          </p:cNvCxnSpPr>
          <p:nvPr/>
        </p:nvCxnSpPr>
        <p:spPr>
          <a:xfrm>
            <a:off x="4449369" y="5217132"/>
            <a:ext cx="615916" cy="5727"/>
          </a:xfrm>
          <a:prstGeom prst="straightConnector1">
            <a:avLst/>
          </a:prstGeom>
          <a:ln w="508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714" idx="3"/>
          </p:cNvCxnSpPr>
          <p:nvPr/>
        </p:nvCxnSpPr>
        <p:spPr>
          <a:xfrm flipV="1">
            <a:off x="6453496" y="2326620"/>
            <a:ext cx="3861721" cy="3781"/>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3" name="Picture 1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7682" y="827944"/>
            <a:ext cx="833073" cy="833073"/>
          </a:xfrm>
          <a:prstGeom prst="rect">
            <a:avLst/>
          </a:prstGeom>
          <a:effectLst>
            <a:outerShdw blurRad="12700" dist="12700" dir="2700000" algn="tl" rotWithShape="0">
              <a:schemeClr val="bg1"/>
            </a:outerShdw>
          </a:effectLst>
        </p:spPr>
      </p:pic>
      <p:cxnSp>
        <p:nvCxnSpPr>
          <p:cNvPr id="264" name="Straight Arrow Connector 263"/>
          <p:cNvCxnSpPr>
            <a:stCxn id="243" idx="3"/>
            <a:endCxn id="238" idx="1"/>
          </p:cNvCxnSpPr>
          <p:nvPr/>
        </p:nvCxnSpPr>
        <p:spPr>
          <a:xfrm flipV="1">
            <a:off x="6453496" y="3758932"/>
            <a:ext cx="241990" cy="2320"/>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6" idx="3"/>
            <a:endCxn id="250" idx="1"/>
          </p:cNvCxnSpPr>
          <p:nvPr/>
        </p:nvCxnSpPr>
        <p:spPr>
          <a:xfrm>
            <a:off x="6477544" y="5226640"/>
            <a:ext cx="227660" cy="3251"/>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237" idx="3"/>
            <a:endCxn id="241" idx="1"/>
          </p:cNvCxnSpPr>
          <p:nvPr/>
        </p:nvCxnSpPr>
        <p:spPr>
          <a:xfrm flipV="1">
            <a:off x="8107745" y="3756102"/>
            <a:ext cx="246680" cy="6611"/>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249" idx="3"/>
          </p:cNvCxnSpPr>
          <p:nvPr/>
        </p:nvCxnSpPr>
        <p:spPr>
          <a:xfrm flipV="1">
            <a:off x="8117463" y="5226640"/>
            <a:ext cx="2168341" cy="7032"/>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240" idx="3"/>
          </p:cNvCxnSpPr>
          <p:nvPr/>
        </p:nvCxnSpPr>
        <p:spPr>
          <a:xfrm flipV="1">
            <a:off x="9766684" y="3758932"/>
            <a:ext cx="548533" cy="951"/>
          </a:xfrm>
          <a:prstGeom prst="straightConnector1">
            <a:avLst/>
          </a:prstGeom>
          <a:ln w="3492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9" name="Rounded Rectangle 278"/>
          <p:cNvSpPr/>
          <p:nvPr/>
        </p:nvSpPr>
        <p:spPr>
          <a:xfrm>
            <a:off x="246290" y="1167854"/>
            <a:ext cx="1339565" cy="4985765"/>
          </a:xfrm>
          <a:prstGeom prst="roundRect">
            <a:avLst/>
          </a:prstGeom>
          <a:noFill/>
          <a:ln w="25400">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1" dirty="0" smtClean="0">
                <a:solidFill>
                  <a:schemeClr val="tx1">
                    <a:lumMod val="75000"/>
                    <a:lumOff val="25000"/>
                  </a:schemeClr>
                </a:solidFill>
              </a:rPr>
              <a:t>Sample Event sources</a:t>
            </a:r>
            <a:endParaRPr lang="en-US" sz="1200" b="1" i="1" dirty="0">
              <a:solidFill>
                <a:schemeClr val="tx1">
                  <a:lumMod val="75000"/>
                  <a:lumOff val="25000"/>
                </a:schemeClr>
              </a:solidFill>
            </a:endParaRPr>
          </a:p>
        </p:txBody>
      </p:sp>
      <p:sp>
        <p:nvSpPr>
          <p:cNvPr id="285" name="TextBox 284"/>
          <p:cNvSpPr txBox="1"/>
          <p:nvPr/>
        </p:nvSpPr>
        <p:spPr>
          <a:xfrm>
            <a:off x="10418612" y="3007289"/>
            <a:ext cx="1443344" cy="1292662"/>
          </a:xfrm>
          <a:prstGeom prst="rect">
            <a:avLst/>
          </a:prstGeom>
          <a:noFill/>
          <a:ln>
            <a:noFill/>
          </a:ln>
        </p:spPr>
        <p:txBody>
          <a:bodyPr wrap="none" lIns="0" tIns="0" rIns="0" bIns="0" rtlCol="0">
            <a:spAutoFit/>
          </a:bodyPr>
          <a:lstStyle/>
          <a:p>
            <a:r>
              <a:rPr lang="en-US" sz="1200" b="1" kern="0" spc="-30" dirty="0" smtClean="0">
                <a:solidFill>
                  <a:schemeClr val="accent1">
                    <a:lumMod val="50000"/>
                  </a:schemeClr>
                </a:solidFill>
                <a:latin typeface="Arial"/>
                <a:cs typeface="Arial"/>
              </a:rPr>
              <a:t>3rd Party </a:t>
            </a:r>
            <a:r>
              <a:rPr lang="en-US" sz="1200" kern="0" spc="-30" dirty="0" smtClean="0">
                <a:solidFill>
                  <a:schemeClr val="accent1">
                    <a:lumMod val="50000"/>
                  </a:schemeClr>
                </a:solidFill>
                <a:latin typeface="Arial"/>
                <a:cs typeface="Arial"/>
              </a:rPr>
              <a:t>or</a:t>
            </a:r>
          </a:p>
          <a:p>
            <a:r>
              <a:rPr lang="en-US" sz="1200" b="1" i="1" kern="0" spc="-30" dirty="0">
                <a:solidFill>
                  <a:schemeClr val="accent1">
                    <a:lumMod val="50000"/>
                  </a:schemeClr>
                </a:solidFill>
                <a:cs typeface="Arial"/>
              </a:rPr>
              <a:t>Self-Enabled</a:t>
            </a:r>
          </a:p>
          <a:p>
            <a:endParaRPr lang="en-US" sz="1200" b="1" kern="0" spc="-30" dirty="0" smtClean="0">
              <a:solidFill>
                <a:schemeClr val="accent1">
                  <a:lumMod val="50000"/>
                </a:schemeClr>
              </a:solidFill>
              <a:latin typeface="Arial"/>
              <a:cs typeface="Arial"/>
            </a:endParaRPr>
          </a:p>
          <a:p>
            <a:pPr marL="292100" lvl="1" indent="-173038">
              <a:buFont typeface=".AppleSystemUIFont" charset="-120"/>
              <a:buChar char="−"/>
            </a:pPr>
            <a:r>
              <a:rPr lang="en-US" sz="1200" i="1" kern="0" spc="-30" dirty="0" smtClean="0">
                <a:solidFill>
                  <a:schemeClr val="accent1">
                    <a:lumMod val="50000"/>
                  </a:schemeClr>
                </a:solidFill>
                <a:latin typeface="Arial"/>
                <a:cs typeface="Arial"/>
              </a:rPr>
              <a:t>REST APIs</a:t>
            </a:r>
          </a:p>
          <a:p>
            <a:pPr marL="292100" lvl="1" indent="-173038">
              <a:buFont typeface=".AppleSystemUIFont" charset="-120"/>
              <a:buChar char="−"/>
            </a:pPr>
            <a:r>
              <a:rPr lang="en-US" sz="1200" kern="0" spc="-30" dirty="0" smtClean="0">
                <a:solidFill>
                  <a:schemeClr val="accent1">
                    <a:lumMod val="50000"/>
                  </a:schemeClr>
                </a:solidFill>
                <a:latin typeface="Arial"/>
                <a:cs typeface="Arial"/>
              </a:rPr>
              <a:t>Message Queues</a:t>
            </a:r>
          </a:p>
          <a:p>
            <a:pPr marL="292100" lvl="1" indent="-173038">
              <a:buFont typeface=".AppleSystemUIFont" charset="-120"/>
              <a:buChar char="−"/>
            </a:pPr>
            <a:r>
              <a:rPr lang="en-US" sz="1200" i="1" kern="0" spc="-30" dirty="0" smtClean="0">
                <a:solidFill>
                  <a:schemeClr val="accent1">
                    <a:lumMod val="50000"/>
                  </a:schemeClr>
                </a:solidFill>
                <a:latin typeface="Arial"/>
                <a:cs typeface="Arial"/>
              </a:rPr>
              <a:t>Events</a:t>
            </a:r>
          </a:p>
          <a:p>
            <a:pPr marL="292100" lvl="1" indent="-173038">
              <a:buFont typeface=".AppleSystemUIFont" charset="-120"/>
              <a:buChar char="−"/>
            </a:pPr>
            <a:r>
              <a:rPr lang="en-US" sz="1200" i="1" kern="0" spc="-30" dirty="0" smtClean="0">
                <a:solidFill>
                  <a:schemeClr val="accent1">
                    <a:lumMod val="50000"/>
                  </a:schemeClr>
                </a:solidFill>
                <a:cs typeface="Arial"/>
              </a:rPr>
              <a:t>Feeds</a:t>
            </a:r>
            <a:endParaRPr lang="en-US" sz="1200" i="1" kern="0" spc="-30" dirty="0">
              <a:solidFill>
                <a:schemeClr val="accent1">
                  <a:lumMod val="50000"/>
                </a:schemeClr>
              </a:solidFill>
              <a:cs typeface="Arial"/>
            </a:endParaRPr>
          </a:p>
        </p:txBody>
      </p:sp>
      <p:sp>
        <p:nvSpPr>
          <p:cNvPr id="102" name="Rectangle 101"/>
          <p:cNvSpPr/>
          <p:nvPr/>
        </p:nvSpPr>
        <p:spPr>
          <a:xfrm>
            <a:off x="1631338" y="1297623"/>
            <a:ext cx="688009" cy="276999"/>
          </a:xfrm>
          <a:prstGeom prst="rect">
            <a:avLst/>
          </a:prstGeom>
        </p:spPr>
        <p:txBody>
          <a:bodyPr wrap="none">
            <a:spAutoFit/>
          </a:bodyPr>
          <a:lstStyle/>
          <a:p>
            <a:r>
              <a:rPr lang="en-US" sz="1200" b="1" i="1" smtClean="0">
                <a:solidFill>
                  <a:schemeClr val="tx1">
                    <a:lumMod val="75000"/>
                    <a:lumOff val="25000"/>
                  </a:schemeClr>
                </a:solidFill>
              </a:rPr>
              <a:t>Events</a:t>
            </a:r>
            <a:endParaRPr lang="en-US" sz="1200"/>
          </a:p>
        </p:txBody>
      </p:sp>
    </p:spTree>
    <p:extLst>
      <p:ext uri="{BB962C8B-B14F-4D97-AF65-F5344CB8AC3E}">
        <p14:creationId xmlns:p14="http://schemas.microsoft.com/office/powerpoint/2010/main" val="414844678"/>
      </p:ext>
    </p:extLst>
  </p:cSld>
  <p:clrMapOvr>
    <a:masterClrMapping/>
  </p:clrMapOvr>
  <mc:AlternateContent xmlns:mc="http://schemas.openxmlformats.org/markup-compatibility/2006" xmlns:p14="http://schemas.microsoft.com/office/powerpoint/2010/main">
    <mc:Choice Requires="p14">
      <p:transition spd="med" p14:dur="600">
        <p:dissolve/>
      </p:transition>
    </mc:Choice>
    <mc:Fallback xmlns="">
      <p:transition spd="fast">
        <p:fade/>
      </p:transition>
    </mc:Fallback>
  </mc:AlternateContent>
  <p:timing>
    <p:tnLst>
      <p:par>
        <p:cTn xmlns:p14="http://schemas.microsoft.com/office/powerpoint/2010/mai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897608" y="2148852"/>
            <a:ext cx="8402092" cy="699328"/>
          </a:xfrm>
          <a:prstGeom prst="rect">
            <a:avLst/>
          </a:prstGeom>
        </p:spPr>
        <p:txBody>
          <a:bodyPr lIns="0" tIns="0" rIns="0" bIns="0">
            <a:noAutofit/>
          </a:bodyPr>
          <a:lstStyle>
            <a:lvl1pPr algn="l" defTabSz="457200" rtl="0" eaLnBrk="1" latinLnBrk="0" hangingPunct="1">
              <a:spcBef>
                <a:spcPct val="0"/>
              </a:spcBef>
              <a:buNone/>
              <a:defRPr sz="3600" b="1" i="0" kern="0" spc="-30" baseline="0">
                <a:solidFill>
                  <a:srgbClr val="FFFFFF"/>
                </a:solidFill>
                <a:latin typeface="+mj-lt"/>
                <a:ea typeface="+mj-ea"/>
                <a:cs typeface="+mj-cs"/>
              </a:defRPr>
            </a:lvl1pPr>
          </a:lstStyle>
          <a:p>
            <a:pPr algn="ctr"/>
            <a:r>
              <a:rPr lang="en-US" altLang="zh-CN" sz="4000" dirty="0" err="1" smtClean="0"/>
              <a:t>Serverless</a:t>
            </a:r>
            <a:r>
              <a:rPr lang="zh-CN" altLang="en-US" sz="4000" dirty="0" smtClean="0"/>
              <a:t>架构概述</a:t>
            </a:r>
            <a:endParaRPr lang="en-US" sz="4000" dirty="0" smtClean="0"/>
          </a:p>
          <a:p>
            <a:pPr algn="ctr"/>
            <a:endParaRPr lang="en-US" sz="4000" dirty="0">
              <a:effectLst>
                <a:outerShdw blurRad="50800" dist="76200" dir="2700000" algn="tl" rotWithShape="0">
                  <a:prstClr val="black">
                    <a:alpha val="60000"/>
                  </a:prstClr>
                </a:outerShdw>
              </a:effectLst>
            </a:endParaRPr>
          </a:p>
        </p:txBody>
      </p:sp>
    </p:spTree>
    <p:extLst>
      <p:ext uri="{BB962C8B-B14F-4D97-AF65-F5344CB8AC3E}">
        <p14:creationId xmlns:p14="http://schemas.microsoft.com/office/powerpoint/2010/main" val="41223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Apache OpenWhisk has many deployment options</a:t>
            </a:r>
            <a:endParaRPr lang="en-US" dirty="0"/>
          </a:p>
        </p:txBody>
      </p:sp>
      <p:grpSp>
        <p:nvGrpSpPr>
          <p:cNvPr id="11" name="Group 10"/>
          <p:cNvGrpSpPr/>
          <p:nvPr/>
        </p:nvGrpSpPr>
        <p:grpSpPr>
          <a:xfrm>
            <a:off x="3805465" y="4459314"/>
            <a:ext cx="7759700" cy="1932296"/>
            <a:chOff x="2387600" y="4277498"/>
            <a:chExt cx="7759700" cy="1932296"/>
          </a:xfrm>
        </p:grpSpPr>
        <p:pic>
          <p:nvPicPr>
            <p:cNvPr id="4" name="Picture 3"/>
            <p:cNvPicPr>
              <a:picLocks noChangeAspect="1"/>
            </p:cNvPicPr>
            <p:nvPr/>
          </p:nvPicPr>
          <p:blipFill>
            <a:blip r:embed="rId2"/>
            <a:stretch>
              <a:fillRect/>
            </a:stretch>
          </p:blipFill>
          <p:spPr>
            <a:xfrm>
              <a:off x="4804843" y="4950024"/>
              <a:ext cx="2359687"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995" y="4579254"/>
              <a:ext cx="1902296" cy="1630540"/>
            </a:xfrm>
            <a:prstGeom prst="rect">
              <a:avLst/>
            </a:prstGeom>
          </p:spPr>
        </p:pic>
        <p:grpSp>
          <p:nvGrpSpPr>
            <p:cNvPr id="6" name="Group 5"/>
            <p:cNvGrpSpPr/>
            <p:nvPr/>
          </p:nvGrpSpPr>
          <p:grpSpPr>
            <a:xfrm>
              <a:off x="7589826" y="4707170"/>
              <a:ext cx="2348078" cy="1202608"/>
              <a:chOff x="4682478" y="1860704"/>
              <a:chExt cx="1045867" cy="641002"/>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78" y="1860704"/>
                <a:ext cx="630729" cy="641002"/>
              </a:xfrm>
              <a:prstGeom prst="rect">
                <a:avLst/>
              </a:prstGeom>
            </p:spPr>
          </p:pic>
          <p:sp>
            <p:nvSpPr>
              <p:cNvPr id="8" name="TextBox 7"/>
              <p:cNvSpPr txBox="1"/>
              <p:nvPr/>
            </p:nvSpPr>
            <p:spPr>
              <a:xfrm>
                <a:off x="5238398" y="2074947"/>
                <a:ext cx="489947" cy="311473"/>
              </a:xfrm>
              <a:prstGeom prst="rect">
                <a:avLst/>
              </a:prstGeom>
              <a:noFill/>
              <a:ln>
                <a:noFill/>
              </a:ln>
            </p:spPr>
            <p:txBody>
              <a:bodyPr wrap="none" lIns="0" tIns="0" rIns="0" bIns="0" rtlCol="0">
                <a:spAutoFit/>
              </a:bodyPr>
              <a:lstStyle/>
              <a:p>
                <a:pPr algn="ctr"/>
                <a:r>
                  <a:rPr lang="en-US" sz="2000" b="1" kern="0" spc="-30" dirty="0" smtClean="0">
                    <a:solidFill>
                      <a:schemeClr val="tx1">
                        <a:lumMod val="75000"/>
                        <a:lumOff val="25000"/>
                      </a:schemeClr>
                    </a:solidFill>
                    <a:latin typeface="Arial"/>
                    <a:cs typeface="Arial"/>
                  </a:rPr>
                  <a:t>docker </a:t>
                </a:r>
              </a:p>
              <a:p>
                <a:pPr algn="ctr"/>
                <a:r>
                  <a:rPr lang="en-US" sz="2000" b="1" kern="0" spc="-30" dirty="0" smtClean="0">
                    <a:solidFill>
                      <a:schemeClr val="tx1">
                        <a:lumMod val="75000"/>
                        <a:lumOff val="25000"/>
                      </a:schemeClr>
                    </a:solidFill>
                    <a:latin typeface="Arial"/>
                    <a:cs typeface="Arial"/>
                  </a:rPr>
                  <a:t>compose</a:t>
                </a:r>
              </a:p>
            </p:txBody>
          </p:sp>
        </p:grpSp>
        <p:sp>
          <p:nvSpPr>
            <p:cNvPr id="10" name="Rounded Rectangle 9"/>
            <p:cNvSpPr/>
            <p:nvPr/>
          </p:nvSpPr>
          <p:spPr>
            <a:xfrm>
              <a:off x="2387600" y="4277498"/>
              <a:ext cx="7759700" cy="1932296"/>
            </a:xfrm>
            <a:prstGeom prst="roundRect">
              <a:avLst/>
            </a:prstGeom>
            <a:noFill/>
            <a:ln w="25400">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i="1" dirty="0" smtClean="0">
                  <a:solidFill>
                    <a:schemeClr val="tx1">
                      <a:lumMod val="75000"/>
                      <a:lumOff val="25000"/>
                    </a:schemeClr>
                  </a:solidFill>
                </a:rPr>
                <a:t>Distributed</a:t>
              </a:r>
              <a:endParaRPr lang="en-US" sz="2400" b="1" i="1" dirty="0">
                <a:solidFill>
                  <a:schemeClr val="tx1">
                    <a:lumMod val="75000"/>
                    <a:lumOff val="25000"/>
                  </a:schemeClr>
                </a:solidFill>
              </a:endParaRPr>
            </a:p>
          </p:txBody>
        </p:sp>
      </p:grpSp>
      <p:sp>
        <p:nvSpPr>
          <p:cNvPr id="16" name="Rounded Rectangle 15"/>
          <p:cNvSpPr/>
          <p:nvPr/>
        </p:nvSpPr>
        <p:spPr>
          <a:xfrm>
            <a:off x="4917989" y="1081410"/>
            <a:ext cx="5064212" cy="1742396"/>
          </a:xfrm>
          <a:prstGeom prst="roundRect">
            <a:avLst/>
          </a:prstGeom>
          <a:noFill/>
          <a:ln w="25400">
            <a:solidFill>
              <a:schemeClr val="bg1">
                <a:lumMod val="50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i="1" dirty="0" smtClean="0">
                <a:solidFill>
                  <a:schemeClr val="tx1">
                    <a:lumMod val="75000"/>
                    <a:lumOff val="25000"/>
                  </a:schemeClr>
                </a:solidFill>
              </a:rPr>
              <a:t>Local Development</a:t>
            </a:r>
            <a:endParaRPr lang="en-US" sz="2400" b="1" i="1" dirty="0">
              <a:solidFill>
                <a:schemeClr val="tx1">
                  <a:lumMod val="75000"/>
                  <a:lumOff val="25000"/>
                </a:schemeClr>
              </a:solidFill>
            </a:endParaRPr>
          </a:p>
        </p:txBody>
      </p:sp>
      <p:cxnSp>
        <p:nvCxnSpPr>
          <p:cNvPr id="24" name="Straight Arrow Connector 23"/>
          <p:cNvCxnSpPr>
            <a:endCxn id="16" idx="1"/>
          </p:cNvCxnSpPr>
          <p:nvPr/>
        </p:nvCxnSpPr>
        <p:spPr>
          <a:xfrm flipV="1">
            <a:off x="2188365" y="1952608"/>
            <a:ext cx="2729624" cy="1172954"/>
          </a:xfrm>
          <a:prstGeom prst="straightConnector1">
            <a:avLst/>
          </a:prstGeom>
          <a:ln w="34925">
            <a:solidFill>
              <a:srgbClr val="FF93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0" idx="1"/>
          </p:cNvCxnSpPr>
          <p:nvPr/>
        </p:nvCxnSpPr>
        <p:spPr>
          <a:xfrm>
            <a:off x="2188365" y="3695376"/>
            <a:ext cx="1617100" cy="1730086"/>
          </a:xfrm>
          <a:prstGeom prst="straightConnector1">
            <a:avLst/>
          </a:prstGeom>
          <a:ln w="34925">
            <a:solidFill>
              <a:srgbClr val="FF9300"/>
            </a:solidFill>
            <a:prstDash val="dash"/>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086" y="2882048"/>
            <a:ext cx="1415720" cy="1139278"/>
          </a:xfrm>
          <a:prstGeom prst="rect">
            <a:avLst/>
          </a:prstGeom>
          <a:effectLst>
            <a:outerShdw blurRad="25400" dist="25400" dir="2700000" algn="tl" rotWithShape="0">
              <a:prstClr val="black">
                <a:alpha val="80000"/>
              </a:prstClr>
            </a:outerShdw>
          </a:effectLst>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9065" y="1540475"/>
            <a:ext cx="1465307" cy="1070059"/>
          </a:xfrm>
          <a:prstGeom prst="rect">
            <a:avLst/>
          </a:prstGeom>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6658" y="1456527"/>
            <a:ext cx="2095322" cy="1481328"/>
          </a:xfrm>
          <a:prstGeom prst="rect">
            <a:avLst/>
          </a:prstGeom>
        </p:spPr>
      </p:pic>
      <p:grpSp>
        <p:nvGrpSpPr>
          <p:cNvPr id="48" name="Group 47"/>
          <p:cNvGrpSpPr/>
          <p:nvPr/>
        </p:nvGrpSpPr>
        <p:grpSpPr>
          <a:xfrm rot="2809940">
            <a:off x="1880700" y="4506116"/>
            <a:ext cx="1645108" cy="690388"/>
            <a:chOff x="3059371" y="3718710"/>
            <a:chExt cx="1645108" cy="690388"/>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71" y="3718710"/>
              <a:ext cx="684229" cy="690388"/>
            </a:xfrm>
            <a:prstGeom prst="rect">
              <a:avLst/>
            </a:prstGeom>
          </p:spPr>
        </p:pic>
        <p:sp>
          <p:nvSpPr>
            <p:cNvPr id="50" name="Rectangle 49"/>
            <p:cNvSpPr/>
            <p:nvPr/>
          </p:nvSpPr>
          <p:spPr>
            <a:xfrm>
              <a:off x="3686252" y="3834654"/>
              <a:ext cx="1018227" cy="369332"/>
            </a:xfrm>
            <a:prstGeom prst="rect">
              <a:avLst/>
            </a:prstGeom>
          </p:spPr>
          <p:txBody>
            <a:bodyPr wrap="none">
              <a:spAutoFit/>
            </a:bodyPr>
            <a:lstStyle/>
            <a:p>
              <a:pPr algn="ctr"/>
              <a:r>
                <a:rPr lang="en-US" b="1" i="1" dirty="0">
                  <a:solidFill>
                    <a:srgbClr val="FF2600"/>
                  </a:solidFill>
                </a:rPr>
                <a:t>Ansible</a:t>
              </a:r>
            </a:p>
          </p:txBody>
        </p:sp>
      </p:grpSp>
      <p:grpSp>
        <p:nvGrpSpPr>
          <p:cNvPr id="54" name="Group 53"/>
          <p:cNvGrpSpPr/>
          <p:nvPr/>
        </p:nvGrpSpPr>
        <p:grpSpPr>
          <a:xfrm rot="20217764">
            <a:off x="2399296" y="1902957"/>
            <a:ext cx="1645108" cy="690388"/>
            <a:chOff x="3059371" y="3718710"/>
            <a:chExt cx="1645108" cy="690388"/>
          </a:xfrm>
        </p:grpSpPr>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71" y="3718710"/>
              <a:ext cx="684229" cy="690388"/>
            </a:xfrm>
            <a:prstGeom prst="rect">
              <a:avLst/>
            </a:prstGeom>
          </p:spPr>
        </p:pic>
        <p:sp>
          <p:nvSpPr>
            <p:cNvPr id="56" name="Rectangle 55"/>
            <p:cNvSpPr/>
            <p:nvPr/>
          </p:nvSpPr>
          <p:spPr>
            <a:xfrm>
              <a:off x="3686252" y="3834654"/>
              <a:ext cx="1018227" cy="369332"/>
            </a:xfrm>
            <a:prstGeom prst="rect">
              <a:avLst/>
            </a:prstGeom>
          </p:spPr>
          <p:txBody>
            <a:bodyPr wrap="none">
              <a:spAutoFit/>
            </a:bodyPr>
            <a:lstStyle/>
            <a:p>
              <a:pPr algn="ctr"/>
              <a:r>
                <a:rPr lang="en-US" b="1" i="1" dirty="0">
                  <a:solidFill>
                    <a:srgbClr val="FF2600"/>
                  </a:solidFill>
                </a:rPr>
                <a:t>Ansible</a:t>
              </a:r>
            </a:p>
          </p:txBody>
        </p:sp>
      </p:grpSp>
      <p:grpSp>
        <p:nvGrpSpPr>
          <p:cNvPr id="58" name="Group 57"/>
          <p:cNvGrpSpPr/>
          <p:nvPr/>
        </p:nvGrpSpPr>
        <p:grpSpPr>
          <a:xfrm>
            <a:off x="8630965" y="1607718"/>
            <a:ext cx="1063112" cy="1059559"/>
            <a:chOff x="8718049" y="1629490"/>
            <a:chExt cx="1063112" cy="1059559"/>
          </a:xfrm>
        </p:grpSpPr>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6010" y="1629490"/>
              <a:ext cx="633277" cy="694289"/>
            </a:xfrm>
            <a:prstGeom prst="rect">
              <a:avLst/>
            </a:prstGeom>
          </p:spPr>
        </p:pic>
        <p:sp>
          <p:nvSpPr>
            <p:cNvPr id="57" name="TextBox 56"/>
            <p:cNvSpPr txBox="1"/>
            <p:nvPr/>
          </p:nvSpPr>
          <p:spPr>
            <a:xfrm>
              <a:off x="8718049" y="2365884"/>
              <a:ext cx="1063112" cy="323165"/>
            </a:xfrm>
            <a:prstGeom prst="rect">
              <a:avLst/>
            </a:prstGeom>
            <a:noFill/>
            <a:ln>
              <a:noFill/>
            </a:ln>
          </p:spPr>
          <p:txBody>
            <a:bodyPr wrap="none" lIns="0" tIns="0" rIns="0" bIns="0" rtlCol="0">
              <a:spAutoFit/>
            </a:bodyPr>
            <a:lstStyle/>
            <a:p>
              <a:r>
                <a:rPr lang="en-US" sz="2100" kern="0" spc="-30" dirty="0" smtClean="0">
                  <a:solidFill>
                    <a:schemeClr val="bg2">
                      <a:lumMod val="50000"/>
                    </a:schemeClr>
                  </a:solidFill>
                  <a:latin typeface="Arial"/>
                  <a:cs typeface="Arial"/>
                </a:rPr>
                <a:t>Windows</a:t>
              </a:r>
            </a:p>
          </p:txBody>
        </p:sp>
      </p:grpSp>
      <p:grpSp>
        <p:nvGrpSpPr>
          <p:cNvPr id="67" name="Group 66"/>
          <p:cNvGrpSpPr/>
          <p:nvPr/>
        </p:nvGrpSpPr>
        <p:grpSpPr>
          <a:xfrm>
            <a:off x="557560" y="2527466"/>
            <a:ext cx="1595417" cy="1604839"/>
            <a:chOff x="8299697" y="4125128"/>
            <a:chExt cx="1595417" cy="1604839"/>
          </a:xfrm>
        </p:grpSpPr>
        <p:sp>
          <p:nvSpPr>
            <p:cNvPr id="68" name="Rounded Rectangle 67"/>
            <p:cNvSpPr/>
            <p:nvPr/>
          </p:nvSpPr>
          <p:spPr>
            <a:xfrm>
              <a:off x="8299697" y="4125128"/>
              <a:ext cx="1595417" cy="1604839"/>
            </a:xfrm>
            <a:prstGeom prst="roundRect">
              <a:avLst/>
            </a:prstGeom>
            <a:solidFill>
              <a:schemeClr val="accent3"/>
            </a:solidFill>
            <a:ln>
              <a:solidFill>
                <a:schemeClr val="accent1">
                  <a:lumMod val="50000"/>
                </a:schemeClr>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t>OpenWhisk </a:t>
              </a:r>
              <a:r>
                <a:rPr lang="en-US" sz="1600" b="1" kern="1200" dirty="0" smtClean="0">
                  <a:solidFill>
                    <a:srgbClr val="FFFFFF"/>
                  </a:solidFill>
                  <a:effectLst>
                    <a:outerShdw blurRad="50800" dist="76200" dir="2700000" algn="tl" rotWithShape="0">
                      <a:prstClr val="black">
                        <a:alpha val="40000"/>
                      </a:prstClr>
                    </a:outerShdw>
                  </a:effectLst>
                  <a:ea typeface="ＭＳ 明朝" charset="-128"/>
                  <a:cs typeface="Times New Roman" charset="0"/>
                </a:rPr>
                <a:t>Serverless</a:t>
              </a:r>
            </a:p>
            <a:p>
              <a:pPr marL="0" marR="0" algn="ctr">
                <a:spcBef>
                  <a:spcPts val="0"/>
                </a:spcBef>
                <a:spcAft>
                  <a:spcPts val="0"/>
                </a:spcAft>
              </a:pPr>
              <a:r>
                <a:rPr lang="en-US" sz="1600" b="1" dirty="0" smtClean="0">
                  <a:solidFill>
                    <a:srgbClr val="FFFFFF"/>
                  </a:solidFill>
                  <a:effectLst>
                    <a:outerShdw blurRad="50800" dist="76200" dir="2700000" algn="tl" rotWithShape="0">
                      <a:prstClr val="black">
                        <a:alpha val="40000"/>
                      </a:prstClr>
                    </a:outerShdw>
                  </a:effectLst>
                  <a:ea typeface="ＭＳ 明朝" charset="-128"/>
                  <a:cs typeface="Times New Roman" charset="0"/>
                </a:rPr>
                <a:t>Platform</a:t>
              </a:r>
              <a: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t/>
              </a:r>
              <a:br>
                <a:rPr lang="en-US" sz="1600" b="1" kern="1200" dirty="0">
                  <a:solidFill>
                    <a:srgbClr val="FFFFFF"/>
                  </a:solidFill>
                  <a:effectLst>
                    <a:outerShdw blurRad="50800" dist="76200" dir="2700000" algn="tl" rotWithShape="0">
                      <a:prstClr val="black">
                        <a:alpha val="40000"/>
                      </a:prstClr>
                    </a:outerShdw>
                  </a:effectLst>
                  <a:ea typeface="ＭＳ 明朝" charset="-128"/>
                  <a:cs typeface="Times New Roman" charset="0"/>
                </a:rPr>
              </a:br>
              <a:endParaRPr lang="en-US" sz="1050" b="1" dirty="0">
                <a:effectLst>
                  <a:outerShdw blurRad="50800" dist="76200" dir="2700000" algn="tl" rotWithShape="0">
                    <a:prstClr val="black">
                      <a:alpha val="40000"/>
                    </a:prstClr>
                  </a:outerShdw>
                </a:effectLst>
                <a:latin typeface="Times" charset="0"/>
                <a:ea typeface="ＭＳ 明朝" charset="-128"/>
                <a:cs typeface="Times New Roman" charset="0"/>
              </a:endParaRPr>
            </a:p>
          </p:txBody>
        </p:sp>
        <p:pic>
          <p:nvPicPr>
            <p:cNvPr id="69" name="Picture 6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3884" y="4953129"/>
              <a:ext cx="679818" cy="679818"/>
            </a:xfrm>
            <a:prstGeom prst="rect">
              <a:avLst/>
            </a:prstGeom>
            <a:effectLst>
              <a:outerShdw blurRad="12700" dist="12700" dir="2700000" algn="tl" rotWithShape="0">
                <a:schemeClr val="bg1"/>
              </a:outerShdw>
            </a:effectLst>
          </p:spPr>
        </p:pic>
      </p:grpSp>
      <p:sp>
        <p:nvSpPr>
          <p:cNvPr id="72" name="TextBox 71"/>
          <p:cNvSpPr txBox="1"/>
          <p:nvPr/>
        </p:nvSpPr>
        <p:spPr>
          <a:xfrm>
            <a:off x="4667539" y="3393651"/>
            <a:ext cx="6331862" cy="323165"/>
          </a:xfrm>
          <a:prstGeom prst="rect">
            <a:avLst/>
          </a:prstGeom>
          <a:noFill/>
          <a:ln>
            <a:noFill/>
          </a:ln>
        </p:spPr>
        <p:txBody>
          <a:bodyPr wrap="none" lIns="0" tIns="0" rIns="0" bIns="0" rtlCol="0">
            <a:spAutoFit/>
          </a:bodyPr>
          <a:lstStyle/>
          <a:p>
            <a:r>
              <a:rPr lang="en-US" sz="2100" i="1" kern="0" spc="-30" dirty="0" smtClean="0">
                <a:latin typeface="Arial"/>
                <a:cs typeface="Arial"/>
              </a:rPr>
              <a:t>All component services are </a:t>
            </a:r>
            <a:r>
              <a:rPr lang="en-US" sz="2100" i="1" kern="0" spc="-30" smtClean="0">
                <a:latin typeface="Arial"/>
                <a:cs typeface="Arial"/>
              </a:rPr>
              <a:t>built into Docker containers</a:t>
            </a:r>
            <a:endParaRPr lang="en-US" sz="2100" i="1" kern="0" spc="-30" dirty="0" err="1" smtClean="0">
              <a:latin typeface="Arial"/>
              <a:cs typeface="Arial"/>
            </a:endParaRPr>
          </a:p>
        </p:txBody>
      </p:sp>
    </p:spTree>
    <p:extLst>
      <p:ext uri="{BB962C8B-B14F-4D97-AF65-F5344CB8AC3E}">
        <p14:creationId xmlns:p14="http://schemas.microsoft.com/office/powerpoint/2010/main" val="10790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9380CA-75FF-554C-A3E7-7D7ED8257EA2}" type="slidenum">
              <a:rPr lang="en-US" smtClean="0"/>
              <a:t>31</a:t>
            </a:fld>
            <a:endParaRPr lang="en-US"/>
          </a:p>
        </p:txBody>
      </p:sp>
      <p:sp>
        <p:nvSpPr>
          <p:cNvPr id="4" name="Title 3"/>
          <p:cNvSpPr>
            <a:spLocks noGrp="1"/>
          </p:cNvSpPr>
          <p:nvPr>
            <p:ph type="title"/>
          </p:nvPr>
        </p:nvSpPr>
        <p:spPr/>
        <p:txBody>
          <a:bodyPr/>
          <a:lstStyle/>
          <a:p>
            <a:r>
              <a:rPr lang="en-US" dirty="0" smtClean="0"/>
              <a:t>Demo1</a:t>
            </a:r>
            <a:endParaRPr lang="en-US" dirty="0"/>
          </a:p>
        </p:txBody>
      </p:sp>
      <p:sp>
        <p:nvSpPr>
          <p:cNvPr id="5" name="Slide Number Placeholder 2"/>
          <p:cNvSpPr txBox="1">
            <a:spLocks/>
          </p:cNvSpPr>
          <p:nvPr/>
        </p:nvSpPr>
        <p:spPr>
          <a:xfrm>
            <a:off x="86106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9380CA-75FF-554C-A3E7-7D7ED8257EA2}" type="slidenum">
              <a:rPr lang="en-US" smtClean="0"/>
              <a:pPr/>
              <a:t>31</a:t>
            </a:fld>
            <a:endParaRPr lang="en-US"/>
          </a:p>
        </p:txBody>
      </p:sp>
      <p:pic>
        <p:nvPicPr>
          <p:cNvPr id="6" name="Picture 5"/>
          <p:cNvPicPr>
            <a:picLocks noChangeAspect="1"/>
          </p:cNvPicPr>
          <p:nvPr/>
        </p:nvPicPr>
        <p:blipFill>
          <a:blip r:embed="rId2"/>
          <a:stretch>
            <a:fillRect/>
          </a:stretch>
        </p:blipFill>
        <p:spPr>
          <a:xfrm>
            <a:off x="838200" y="1715865"/>
            <a:ext cx="2177740" cy="3618135"/>
          </a:xfrm>
          <a:prstGeom prst="rect">
            <a:avLst/>
          </a:prstGeom>
        </p:spPr>
      </p:pic>
      <p:pic>
        <p:nvPicPr>
          <p:cNvPr id="7" name="Picture 6"/>
          <p:cNvPicPr>
            <a:picLocks noChangeAspect="1"/>
          </p:cNvPicPr>
          <p:nvPr/>
        </p:nvPicPr>
        <p:blipFill>
          <a:blip r:embed="rId3"/>
          <a:stretch>
            <a:fillRect/>
          </a:stretch>
        </p:blipFill>
        <p:spPr>
          <a:xfrm>
            <a:off x="3276600" y="2057400"/>
            <a:ext cx="2438400" cy="508000"/>
          </a:xfrm>
          <a:prstGeom prst="rect">
            <a:avLst/>
          </a:prstGeom>
        </p:spPr>
      </p:pic>
      <p:pic>
        <p:nvPicPr>
          <p:cNvPr id="8" name="Picture 7"/>
          <p:cNvPicPr>
            <a:picLocks noChangeAspect="1"/>
          </p:cNvPicPr>
          <p:nvPr/>
        </p:nvPicPr>
        <p:blipFill>
          <a:blip r:embed="rId4"/>
          <a:stretch>
            <a:fillRect/>
          </a:stretch>
        </p:blipFill>
        <p:spPr>
          <a:xfrm>
            <a:off x="3276600" y="3962400"/>
            <a:ext cx="2755900" cy="1663700"/>
          </a:xfrm>
          <a:prstGeom prst="rect">
            <a:avLst/>
          </a:prstGeom>
        </p:spPr>
      </p:pic>
      <p:pic>
        <p:nvPicPr>
          <p:cNvPr id="9" name="Picture 8"/>
          <p:cNvPicPr>
            <a:picLocks noChangeAspect="1"/>
          </p:cNvPicPr>
          <p:nvPr/>
        </p:nvPicPr>
        <p:blipFill>
          <a:blip r:embed="rId5"/>
          <a:stretch>
            <a:fillRect/>
          </a:stretch>
        </p:blipFill>
        <p:spPr>
          <a:xfrm>
            <a:off x="6324600" y="1766741"/>
            <a:ext cx="5334000" cy="4586941"/>
          </a:xfrm>
          <a:prstGeom prst="rect">
            <a:avLst/>
          </a:prstGeom>
        </p:spPr>
      </p:pic>
    </p:spTree>
    <p:extLst>
      <p:ext uri="{BB962C8B-B14F-4D97-AF65-F5344CB8AC3E}">
        <p14:creationId xmlns:p14="http://schemas.microsoft.com/office/powerpoint/2010/main" val="125649062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9380CA-75FF-554C-A3E7-7D7ED8257EA2}" type="slidenum">
              <a:rPr lang="en-US" smtClean="0"/>
              <a:t>32</a:t>
            </a:fld>
            <a:endParaRPr lang="en-US" dirty="0"/>
          </a:p>
        </p:txBody>
      </p:sp>
      <p:sp>
        <p:nvSpPr>
          <p:cNvPr id="4" name="Title 3"/>
          <p:cNvSpPr>
            <a:spLocks noGrp="1"/>
          </p:cNvSpPr>
          <p:nvPr>
            <p:ph type="title"/>
          </p:nvPr>
        </p:nvSpPr>
        <p:spPr/>
        <p:txBody>
          <a:bodyPr/>
          <a:lstStyle/>
          <a:p>
            <a:r>
              <a:rPr lang="en-US" dirty="0" smtClean="0"/>
              <a:t>Demo 2</a:t>
            </a:r>
            <a:endParaRPr lang="en-US" dirty="0"/>
          </a:p>
        </p:txBody>
      </p:sp>
      <p:sp>
        <p:nvSpPr>
          <p:cNvPr id="5" name="Rectangle 4"/>
          <p:cNvSpPr/>
          <p:nvPr/>
        </p:nvSpPr>
        <p:spPr>
          <a:xfrm>
            <a:off x="1371600" y="2286000"/>
            <a:ext cx="22098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Action</a:t>
            </a:r>
            <a:endParaRPr lang="en-US" dirty="0"/>
          </a:p>
        </p:txBody>
      </p:sp>
      <p:sp>
        <p:nvSpPr>
          <p:cNvPr id="6" name="TextBox 5"/>
          <p:cNvSpPr txBox="1"/>
          <p:nvPr/>
        </p:nvSpPr>
        <p:spPr>
          <a:xfrm>
            <a:off x="304800" y="3962400"/>
            <a:ext cx="4876800" cy="1477328"/>
          </a:xfrm>
          <a:prstGeom prst="rect">
            <a:avLst/>
          </a:prstGeom>
          <a:noFill/>
        </p:spPr>
        <p:txBody>
          <a:bodyPr wrap="square" rtlCol="0">
            <a:spAutoFit/>
          </a:bodyPr>
          <a:lstStyle/>
          <a:p>
            <a:r>
              <a:rPr lang="en-US" dirty="0" smtClean="0"/>
              <a:t>$ </a:t>
            </a:r>
            <a:r>
              <a:rPr lang="en-US" dirty="0" err="1" smtClean="0"/>
              <a:t>wsk</a:t>
            </a:r>
            <a:r>
              <a:rPr lang="en-US" dirty="0" smtClean="0"/>
              <a:t> </a:t>
            </a:r>
            <a:r>
              <a:rPr lang="en-US" dirty="0"/>
              <a:t>package create </a:t>
            </a:r>
            <a:r>
              <a:rPr lang="en-US" dirty="0" smtClean="0"/>
              <a:t>demo</a:t>
            </a:r>
          </a:p>
          <a:p>
            <a:r>
              <a:rPr lang="en-US" dirty="0" smtClean="0"/>
              <a:t>$ </a:t>
            </a:r>
            <a:r>
              <a:rPr lang="en-US" dirty="0" err="1" smtClean="0"/>
              <a:t>wsk</a:t>
            </a:r>
            <a:r>
              <a:rPr lang="en-US" dirty="0" smtClean="0"/>
              <a:t> </a:t>
            </a:r>
            <a:r>
              <a:rPr lang="en-US" dirty="0"/>
              <a:t>action create demo/hello </a:t>
            </a:r>
            <a:r>
              <a:rPr lang="en-US" dirty="0" err="1"/>
              <a:t>hello.js</a:t>
            </a:r>
            <a:r>
              <a:rPr lang="en-US" dirty="0"/>
              <a:t> --web </a:t>
            </a:r>
            <a:r>
              <a:rPr lang="en-US" dirty="0" smtClean="0"/>
              <a:t>true</a:t>
            </a:r>
          </a:p>
          <a:p>
            <a:r>
              <a:rPr lang="en-US" dirty="0" smtClean="0"/>
              <a:t>$ curl </a:t>
            </a:r>
            <a:r>
              <a:rPr lang="en-US" dirty="0"/>
              <a:t>https://</a:t>
            </a:r>
            <a:r>
              <a:rPr lang="en-US" dirty="0" err="1"/>
              <a:t>openwhisk.ng.bluemix.net</a:t>
            </a:r>
            <a:r>
              <a:rPr lang="en-US" dirty="0"/>
              <a:t>/</a:t>
            </a:r>
            <a:r>
              <a:rPr lang="en-US" dirty="0" err="1"/>
              <a:t>api</a:t>
            </a:r>
            <a:r>
              <a:rPr lang="en-US" dirty="0"/>
              <a:t>/v1/web/</a:t>
            </a:r>
            <a:r>
              <a:rPr lang="en-US" dirty="0" err="1"/>
              <a:t>guoyingc@cn.ibm.com_daisyguo-space</a:t>
            </a:r>
            <a:r>
              <a:rPr lang="en-US" dirty="0"/>
              <a:t>/demo/</a:t>
            </a:r>
            <a:r>
              <a:rPr lang="en-US" dirty="0" err="1"/>
              <a:t>hello.http</a:t>
            </a:r>
            <a:endParaRPr lang="en-US" dirty="0"/>
          </a:p>
        </p:txBody>
      </p:sp>
      <p:sp>
        <p:nvSpPr>
          <p:cNvPr id="7" name="Rectangle 6"/>
          <p:cNvSpPr/>
          <p:nvPr/>
        </p:nvSpPr>
        <p:spPr>
          <a:xfrm>
            <a:off x="6426012" y="2365928"/>
            <a:ext cx="22098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Gateway</a:t>
            </a:r>
            <a:endParaRPr lang="en-US" dirty="0"/>
          </a:p>
        </p:txBody>
      </p:sp>
      <p:sp>
        <p:nvSpPr>
          <p:cNvPr id="8" name="TextBox 7"/>
          <p:cNvSpPr txBox="1"/>
          <p:nvPr/>
        </p:nvSpPr>
        <p:spPr>
          <a:xfrm>
            <a:off x="5715001" y="3787676"/>
            <a:ext cx="6477000" cy="2308324"/>
          </a:xfrm>
          <a:prstGeom prst="rect">
            <a:avLst/>
          </a:prstGeom>
          <a:noFill/>
        </p:spPr>
        <p:txBody>
          <a:bodyPr wrap="square" rtlCol="0">
            <a:spAutoFit/>
          </a:bodyPr>
          <a:lstStyle/>
          <a:p>
            <a:r>
              <a:rPr lang="en-US" dirty="0" smtClean="0"/>
              <a:t>$ </a:t>
            </a:r>
            <a:r>
              <a:rPr lang="en-US" dirty="0" err="1" smtClean="0"/>
              <a:t>wsk</a:t>
            </a:r>
            <a:r>
              <a:rPr lang="en-US" dirty="0" smtClean="0"/>
              <a:t> </a:t>
            </a:r>
            <a:r>
              <a:rPr lang="en-US" dirty="0" err="1"/>
              <a:t>bluemix</a:t>
            </a:r>
            <a:r>
              <a:rPr lang="en-US" dirty="0"/>
              <a:t> login --user &lt;your email&gt; --password &lt;your password</a:t>
            </a:r>
            <a:r>
              <a:rPr lang="en-US" dirty="0" smtClean="0"/>
              <a:t>&gt;</a:t>
            </a:r>
          </a:p>
          <a:p>
            <a:r>
              <a:rPr lang="en-US" dirty="0"/>
              <a:t>$ </a:t>
            </a:r>
            <a:r>
              <a:rPr lang="en-US" dirty="0" err="1"/>
              <a:t>wsk</a:t>
            </a:r>
            <a:r>
              <a:rPr lang="en-US" dirty="0"/>
              <a:t> </a:t>
            </a:r>
            <a:r>
              <a:rPr lang="en-US" dirty="0" err="1"/>
              <a:t>api</a:t>
            </a:r>
            <a:r>
              <a:rPr lang="en-US" dirty="0"/>
              <a:t> create /hello /world get /</a:t>
            </a:r>
            <a:r>
              <a:rPr lang="en-US" dirty="0" err="1"/>
              <a:t>guoyingc@cn.ibm.com_daisyguo-space</a:t>
            </a:r>
            <a:r>
              <a:rPr lang="en-US" dirty="0"/>
              <a:t>/demo/hello --response-type </a:t>
            </a:r>
            <a:r>
              <a:rPr lang="en-US" dirty="0" err="1"/>
              <a:t>json</a:t>
            </a:r>
            <a:endParaRPr lang="en-US" dirty="0" smtClean="0"/>
          </a:p>
          <a:p>
            <a:r>
              <a:rPr lang="en-US" dirty="0" smtClean="0"/>
              <a:t>$ curl </a:t>
            </a:r>
            <a:r>
              <a:rPr lang="en-US" dirty="0"/>
              <a:t>https://</a:t>
            </a:r>
            <a:r>
              <a:rPr lang="en-US" dirty="0" err="1"/>
              <a:t>service.us.apiconnect.ibmcloud.com</a:t>
            </a:r>
            <a:r>
              <a:rPr lang="en-US" dirty="0"/>
              <a:t>/</a:t>
            </a:r>
            <a:r>
              <a:rPr lang="en-US" dirty="0" err="1"/>
              <a:t>gws</a:t>
            </a:r>
            <a:r>
              <a:rPr lang="en-US" dirty="0"/>
              <a:t>/</a:t>
            </a:r>
            <a:r>
              <a:rPr lang="en-US" dirty="0" err="1"/>
              <a:t>apigateway</a:t>
            </a:r>
            <a:r>
              <a:rPr lang="en-US" dirty="0"/>
              <a:t>/</a:t>
            </a:r>
            <a:r>
              <a:rPr lang="en-US" dirty="0" err="1"/>
              <a:t>api</a:t>
            </a:r>
            <a:r>
              <a:rPr lang="en-US" dirty="0"/>
              <a:t>/</a:t>
            </a:r>
            <a:r>
              <a:rPr lang="en-US" dirty="0" smtClean="0"/>
              <a:t>13e333c7ef2cf94893209dc64ebc7d295ef5</a:t>
            </a:r>
            <a:r>
              <a:rPr lang="en-US" dirty="0"/>
              <a:t>/hello/world</a:t>
            </a:r>
          </a:p>
        </p:txBody>
      </p:sp>
      <p:sp>
        <p:nvSpPr>
          <p:cNvPr id="9" name="Rectangle 8"/>
          <p:cNvSpPr/>
          <p:nvPr/>
        </p:nvSpPr>
        <p:spPr>
          <a:xfrm>
            <a:off x="9144000" y="2365928"/>
            <a:ext cx="22098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Action</a:t>
            </a:r>
            <a:endParaRPr lang="en-US" dirty="0"/>
          </a:p>
        </p:txBody>
      </p:sp>
      <p:cxnSp>
        <p:nvCxnSpPr>
          <p:cNvPr id="11" name="Straight Arrow Connector 10"/>
          <p:cNvCxnSpPr>
            <a:stCxn id="7" idx="3"/>
            <a:endCxn id="9" idx="1"/>
          </p:cNvCxnSpPr>
          <p:nvPr/>
        </p:nvCxnSpPr>
        <p:spPr>
          <a:xfrm>
            <a:off x="8635812" y="2785028"/>
            <a:ext cx="5081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876747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9380CA-75FF-554C-A3E7-7D7ED8257EA2}" type="slidenum">
              <a:rPr lang="en-US" smtClean="0"/>
              <a:t>33</a:t>
            </a:fld>
            <a:endParaRPr lang="en-US" dirty="0"/>
          </a:p>
        </p:txBody>
      </p:sp>
      <p:sp>
        <p:nvSpPr>
          <p:cNvPr id="4" name="Title 3"/>
          <p:cNvSpPr>
            <a:spLocks noGrp="1"/>
          </p:cNvSpPr>
          <p:nvPr>
            <p:ph type="title"/>
          </p:nvPr>
        </p:nvSpPr>
        <p:spPr/>
        <p:txBody>
          <a:bodyPr/>
          <a:lstStyle/>
          <a:p>
            <a:r>
              <a:rPr lang="en-US" dirty="0" smtClean="0"/>
              <a:t>Demo 3</a:t>
            </a:r>
            <a:endParaRPr lang="en-US" dirty="0"/>
          </a:p>
        </p:txBody>
      </p:sp>
      <p:sp>
        <p:nvSpPr>
          <p:cNvPr id="5" name="Rectangle 4"/>
          <p:cNvSpPr/>
          <p:nvPr/>
        </p:nvSpPr>
        <p:spPr>
          <a:xfrm>
            <a:off x="838200" y="2895600"/>
            <a:ext cx="2209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a:t>whisk.system</a:t>
            </a:r>
            <a:r>
              <a:rPr lang="en-US" dirty="0"/>
              <a:t>/alarms/alarm</a:t>
            </a:r>
          </a:p>
          <a:p>
            <a:pPr algn="ctr"/>
            <a:r>
              <a:rPr lang="en-US" dirty="0" smtClean="0"/>
              <a:t>(Feed)</a:t>
            </a:r>
            <a:endParaRPr lang="en-US" dirty="0"/>
          </a:p>
        </p:txBody>
      </p:sp>
      <p:sp>
        <p:nvSpPr>
          <p:cNvPr id="6" name="TextBox 5"/>
          <p:cNvSpPr txBox="1"/>
          <p:nvPr/>
        </p:nvSpPr>
        <p:spPr>
          <a:xfrm>
            <a:off x="305679" y="4073673"/>
            <a:ext cx="10744200" cy="2308324"/>
          </a:xfrm>
          <a:prstGeom prst="rect">
            <a:avLst/>
          </a:prstGeom>
          <a:noFill/>
        </p:spPr>
        <p:txBody>
          <a:bodyPr wrap="square" rtlCol="0">
            <a:spAutoFit/>
          </a:bodyPr>
          <a:lstStyle/>
          <a:p>
            <a:r>
              <a:rPr lang="en-US" dirty="0"/>
              <a:t>$ </a:t>
            </a:r>
            <a:r>
              <a:rPr lang="en-US" dirty="0" err="1"/>
              <a:t>wsk</a:t>
            </a:r>
            <a:r>
              <a:rPr lang="en-US" dirty="0"/>
              <a:t> package bind /</a:t>
            </a:r>
            <a:r>
              <a:rPr lang="en-US" dirty="0" err="1"/>
              <a:t>whisk.system</a:t>
            </a:r>
            <a:r>
              <a:rPr lang="en-US" dirty="0"/>
              <a:t>/slack </a:t>
            </a:r>
            <a:r>
              <a:rPr lang="en-US" dirty="0" err="1"/>
              <a:t>mySlack</a:t>
            </a:r>
            <a:r>
              <a:rPr lang="en-US" dirty="0"/>
              <a:t>  --</a:t>
            </a:r>
            <a:r>
              <a:rPr lang="en-US" dirty="0" err="1"/>
              <a:t>param</a:t>
            </a:r>
            <a:r>
              <a:rPr lang="en-US" dirty="0"/>
              <a:t> </a:t>
            </a:r>
            <a:r>
              <a:rPr lang="en-US" dirty="0" err="1"/>
              <a:t>url</a:t>
            </a:r>
            <a:r>
              <a:rPr lang="en-US" dirty="0"/>
              <a:t> "https://</a:t>
            </a:r>
            <a:r>
              <a:rPr lang="en-US" dirty="0" err="1"/>
              <a:t>hooks.slack.com</a:t>
            </a:r>
            <a:r>
              <a:rPr lang="en-US" dirty="0"/>
              <a:t>/services/T5ETL0E0K/B5QHTQRL2/E4qR1KAOYWlZXiUTZQ0OmTDn"  --</a:t>
            </a:r>
            <a:r>
              <a:rPr lang="en-US" dirty="0" err="1"/>
              <a:t>param</a:t>
            </a:r>
            <a:r>
              <a:rPr lang="en-US" dirty="0"/>
              <a:t> username "Timer"  --</a:t>
            </a:r>
            <a:r>
              <a:rPr lang="en-US" dirty="0" err="1"/>
              <a:t>param</a:t>
            </a:r>
            <a:r>
              <a:rPr lang="en-US" dirty="0"/>
              <a:t> channel "</a:t>
            </a:r>
            <a:r>
              <a:rPr lang="en-US" dirty="0" smtClean="0"/>
              <a:t>general”</a:t>
            </a:r>
          </a:p>
          <a:p>
            <a:r>
              <a:rPr lang="en-US" dirty="0"/>
              <a:t>$ </a:t>
            </a:r>
            <a:r>
              <a:rPr lang="en-US" dirty="0" err="1"/>
              <a:t>wsk</a:t>
            </a:r>
            <a:r>
              <a:rPr lang="en-US" dirty="0"/>
              <a:t> action invoke /</a:t>
            </a:r>
            <a:r>
              <a:rPr lang="en-US" dirty="0" err="1"/>
              <a:t>guoyingc@cn.ibm.com_daisyguo-space</a:t>
            </a:r>
            <a:r>
              <a:rPr lang="en-US" dirty="0"/>
              <a:t>/</a:t>
            </a:r>
            <a:r>
              <a:rPr lang="en-US" dirty="0" err="1"/>
              <a:t>mySlack</a:t>
            </a:r>
            <a:r>
              <a:rPr lang="en-US" dirty="0"/>
              <a:t>/post --result --</a:t>
            </a:r>
            <a:r>
              <a:rPr lang="en-US" dirty="0" err="1"/>
              <a:t>param</a:t>
            </a:r>
            <a:r>
              <a:rPr lang="en-US" dirty="0"/>
              <a:t> text "hello"</a:t>
            </a:r>
            <a:endParaRPr lang="en-US" dirty="0" smtClean="0"/>
          </a:p>
          <a:p>
            <a:r>
              <a:rPr lang="en-US" dirty="0" smtClean="0"/>
              <a:t>$ </a:t>
            </a:r>
            <a:r>
              <a:rPr lang="en-US" dirty="0" err="1" smtClean="0"/>
              <a:t>wsk</a:t>
            </a:r>
            <a:r>
              <a:rPr lang="en-US" dirty="0" smtClean="0"/>
              <a:t> </a:t>
            </a:r>
            <a:r>
              <a:rPr lang="en-US" dirty="0"/>
              <a:t>action create </a:t>
            </a:r>
            <a:r>
              <a:rPr lang="en-US" dirty="0" err="1"/>
              <a:t>sequenceAction</a:t>
            </a:r>
            <a:r>
              <a:rPr lang="en-US" dirty="0"/>
              <a:t> --sequence /</a:t>
            </a:r>
            <a:r>
              <a:rPr lang="en-US" dirty="0" err="1"/>
              <a:t>guoyingc@cn.ibm.com_daisyguo-space</a:t>
            </a:r>
            <a:r>
              <a:rPr lang="en-US" dirty="0"/>
              <a:t>/handler,/</a:t>
            </a:r>
            <a:r>
              <a:rPr lang="en-US" dirty="0" err="1"/>
              <a:t>guoyingc@cn.ibm.com_daisyguo-space</a:t>
            </a:r>
            <a:r>
              <a:rPr lang="en-US" dirty="0"/>
              <a:t>/</a:t>
            </a:r>
            <a:r>
              <a:rPr lang="en-US" dirty="0" err="1"/>
              <a:t>mySlack</a:t>
            </a:r>
            <a:r>
              <a:rPr lang="en-US" dirty="0"/>
              <a:t>/</a:t>
            </a:r>
            <a:r>
              <a:rPr lang="en-US" dirty="0" smtClean="0"/>
              <a:t>post</a:t>
            </a:r>
          </a:p>
          <a:p>
            <a:r>
              <a:rPr lang="en-US" dirty="0"/>
              <a:t>$ </a:t>
            </a:r>
            <a:r>
              <a:rPr lang="en-US" dirty="0" err="1"/>
              <a:t>wsk</a:t>
            </a:r>
            <a:r>
              <a:rPr lang="en-US" dirty="0"/>
              <a:t> action invoke -r </a:t>
            </a:r>
            <a:r>
              <a:rPr lang="en-US" dirty="0" err="1" smtClean="0"/>
              <a:t>sequenceAction</a:t>
            </a:r>
            <a:endParaRPr lang="en-US" dirty="0" smtClean="0"/>
          </a:p>
          <a:p>
            <a:r>
              <a:rPr lang="en-US" dirty="0"/>
              <a:t>$ </a:t>
            </a:r>
            <a:r>
              <a:rPr lang="en-US" dirty="0" err="1"/>
              <a:t>wsk</a:t>
            </a:r>
            <a:r>
              <a:rPr lang="en-US" dirty="0"/>
              <a:t> rule create </a:t>
            </a:r>
            <a:r>
              <a:rPr lang="en-US" dirty="0" smtClean="0"/>
              <a:t>slack-invoker-timely every</a:t>
            </a:r>
            <a:r>
              <a:rPr lang="en-US" dirty="0"/>
              <a:t>-</a:t>
            </a:r>
            <a:r>
              <a:rPr lang="en-US" dirty="0" smtClean="0"/>
              <a:t>20-seconds </a:t>
            </a:r>
            <a:r>
              <a:rPr lang="en-US" dirty="0" err="1"/>
              <a:t>sequenceAction</a:t>
            </a:r>
            <a:endParaRPr lang="en-US" dirty="0" smtClean="0"/>
          </a:p>
          <a:p>
            <a:endParaRPr lang="en-US" dirty="0"/>
          </a:p>
        </p:txBody>
      </p:sp>
      <p:sp>
        <p:nvSpPr>
          <p:cNvPr id="10" name="Rectangle 9"/>
          <p:cNvSpPr/>
          <p:nvPr/>
        </p:nvSpPr>
        <p:spPr>
          <a:xfrm>
            <a:off x="838200" y="1447800"/>
            <a:ext cx="2209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r>
              <a:rPr lang="en-US" dirty="0" smtClean="0"/>
              <a:t>very-20-seconds</a:t>
            </a:r>
          </a:p>
          <a:p>
            <a:pPr algn="ctr"/>
            <a:r>
              <a:rPr lang="en-US" dirty="0" smtClean="0"/>
              <a:t>(Trigger)</a:t>
            </a:r>
            <a:endParaRPr lang="en-US" dirty="0"/>
          </a:p>
        </p:txBody>
      </p:sp>
      <p:sp>
        <p:nvSpPr>
          <p:cNvPr id="12" name="Rectangle 11"/>
          <p:cNvSpPr/>
          <p:nvPr/>
        </p:nvSpPr>
        <p:spPr>
          <a:xfrm>
            <a:off x="3962400" y="1143000"/>
            <a:ext cx="15240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Slack-invoker</a:t>
            </a:r>
          </a:p>
          <a:p>
            <a:pPr algn="ctr"/>
            <a:r>
              <a:rPr lang="en-US" dirty="0" smtClean="0"/>
              <a:t>(Rule)</a:t>
            </a:r>
            <a:endParaRPr lang="en-US" dirty="0"/>
          </a:p>
        </p:txBody>
      </p:sp>
      <p:sp>
        <p:nvSpPr>
          <p:cNvPr id="13" name="Rectangle 12"/>
          <p:cNvSpPr/>
          <p:nvPr/>
        </p:nvSpPr>
        <p:spPr>
          <a:xfrm>
            <a:off x="6210300" y="1447800"/>
            <a:ext cx="2209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actionSequence</a:t>
            </a:r>
            <a:endParaRPr lang="en-US" dirty="0" smtClean="0"/>
          </a:p>
          <a:p>
            <a:pPr algn="ctr"/>
            <a:r>
              <a:rPr lang="en-US" dirty="0" smtClean="0"/>
              <a:t>(Action)</a:t>
            </a:r>
            <a:endParaRPr lang="en-US" dirty="0"/>
          </a:p>
        </p:txBody>
      </p:sp>
      <p:sp>
        <p:nvSpPr>
          <p:cNvPr id="14" name="Rectangle 13"/>
          <p:cNvSpPr/>
          <p:nvPr/>
        </p:nvSpPr>
        <p:spPr>
          <a:xfrm>
            <a:off x="4876800" y="2596813"/>
            <a:ext cx="2209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handler</a:t>
            </a:r>
          </a:p>
          <a:p>
            <a:pPr algn="ctr"/>
            <a:r>
              <a:rPr lang="en-US" dirty="0" smtClean="0"/>
              <a:t>(Action)</a:t>
            </a:r>
            <a:endParaRPr lang="en-US" dirty="0"/>
          </a:p>
        </p:txBody>
      </p:sp>
      <p:sp>
        <p:nvSpPr>
          <p:cNvPr id="15" name="Rectangle 14"/>
          <p:cNvSpPr/>
          <p:nvPr/>
        </p:nvSpPr>
        <p:spPr>
          <a:xfrm>
            <a:off x="7696200" y="2590800"/>
            <a:ext cx="2209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mySlack</a:t>
            </a:r>
            <a:r>
              <a:rPr lang="en-US" dirty="0" smtClean="0"/>
              <a:t>/post</a:t>
            </a:r>
          </a:p>
          <a:p>
            <a:pPr algn="ctr"/>
            <a:r>
              <a:rPr lang="en-US" dirty="0" smtClean="0"/>
              <a:t>(Action)</a:t>
            </a:r>
            <a:endParaRPr lang="en-US" dirty="0"/>
          </a:p>
        </p:txBody>
      </p:sp>
      <p:cxnSp>
        <p:nvCxnSpPr>
          <p:cNvPr id="16" name="Straight Arrow Connector 15"/>
          <p:cNvCxnSpPr>
            <a:stCxn id="14" idx="3"/>
            <a:endCxn id="15" idx="1"/>
          </p:cNvCxnSpPr>
          <p:nvPr/>
        </p:nvCxnSpPr>
        <p:spPr>
          <a:xfrm flipV="1">
            <a:off x="7086600" y="3086100"/>
            <a:ext cx="609600" cy="6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3048000" y="1943100"/>
            <a:ext cx="3162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 idx="0"/>
            <a:endCxn id="10" idx="2"/>
          </p:cNvCxnSpPr>
          <p:nvPr/>
        </p:nvCxnSpPr>
        <p:spPr>
          <a:xfrm flipV="1">
            <a:off x="1943100" y="24384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90600" y="6343552"/>
            <a:ext cx="9379491" cy="369332"/>
          </a:xfrm>
          <a:prstGeom prst="rect">
            <a:avLst/>
          </a:prstGeom>
          <a:noFill/>
        </p:spPr>
        <p:txBody>
          <a:bodyPr wrap="none" rtlCol="0">
            <a:spAutoFit/>
          </a:bodyPr>
          <a:lstStyle/>
          <a:p>
            <a:r>
              <a:rPr lang="en-US" dirty="0"/>
              <a:t>https://</a:t>
            </a:r>
            <a:r>
              <a:rPr lang="en-US" dirty="0" err="1"/>
              <a:t>console.ng.bluemix.net</a:t>
            </a:r>
            <a:r>
              <a:rPr lang="en-US" dirty="0"/>
              <a:t>/docs/</a:t>
            </a:r>
            <a:r>
              <a:rPr lang="en-US" dirty="0" err="1"/>
              <a:t>openwhisk</a:t>
            </a:r>
            <a:r>
              <a:rPr lang="en-US" dirty="0"/>
              <a:t>/</a:t>
            </a:r>
            <a:r>
              <a:rPr lang="en-US" dirty="0" err="1"/>
              <a:t>openwhisk_slack.html#openwhisk_catalog_slack</a:t>
            </a:r>
            <a:endParaRPr lang="en-US" dirty="0"/>
          </a:p>
        </p:txBody>
      </p:sp>
      <p:pic>
        <p:nvPicPr>
          <p:cNvPr id="24" name="Picture 23"/>
          <p:cNvPicPr>
            <a:picLocks noChangeAspect="1"/>
          </p:cNvPicPr>
          <p:nvPr/>
        </p:nvPicPr>
        <p:blipFill>
          <a:blip r:embed="rId3"/>
          <a:stretch>
            <a:fillRect/>
          </a:stretch>
        </p:blipFill>
        <p:spPr>
          <a:xfrm>
            <a:off x="10051842" y="2755900"/>
            <a:ext cx="1524000" cy="596900"/>
          </a:xfrm>
          <a:prstGeom prst="rect">
            <a:avLst/>
          </a:prstGeom>
        </p:spPr>
      </p:pic>
    </p:spTree>
    <p:extLst>
      <p:ext uri="{BB962C8B-B14F-4D97-AF65-F5344CB8AC3E}">
        <p14:creationId xmlns:p14="http://schemas.microsoft.com/office/powerpoint/2010/main" val="27697533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897608" y="2148852"/>
            <a:ext cx="8402092" cy="699328"/>
          </a:xfrm>
          <a:prstGeom prst="rect">
            <a:avLst/>
          </a:prstGeom>
        </p:spPr>
        <p:txBody>
          <a:bodyPr lIns="0" tIns="0" rIns="0" bIns="0">
            <a:noAutofit/>
          </a:bodyPr>
          <a:lstStyle>
            <a:lvl1pPr algn="l" defTabSz="457200" rtl="0" eaLnBrk="1" latinLnBrk="0" hangingPunct="1">
              <a:spcBef>
                <a:spcPct val="0"/>
              </a:spcBef>
              <a:buNone/>
              <a:defRPr sz="3600" b="1" i="0" kern="0" spc="-30" baseline="0">
                <a:solidFill>
                  <a:srgbClr val="FFFFFF"/>
                </a:solidFill>
                <a:latin typeface="+mj-lt"/>
                <a:ea typeface="+mj-ea"/>
                <a:cs typeface="+mj-cs"/>
              </a:defRPr>
            </a:lvl1pPr>
          </a:lstStyle>
          <a:p>
            <a:pPr algn="ctr"/>
            <a:r>
              <a:rPr lang="zh-CN" altLang="en-US" sz="4000" dirty="0" smtClean="0">
                <a:effectLst>
                  <a:outerShdw blurRad="50800" dist="76200" dir="2700000" algn="tl" rotWithShape="0">
                    <a:prstClr val="black">
                      <a:alpha val="60000"/>
                    </a:prstClr>
                  </a:outerShdw>
                </a:effectLst>
              </a:rPr>
              <a:t>总结</a:t>
            </a:r>
            <a:r>
              <a:rPr lang="en-US" altLang="zh-CN" sz="4000" dirty="0" smtClean="0">
                <a:effectLst>
                  <a:outerShdw blurRad="50800" dist="76200" dir="2700000" algn="tl" rotWithShape="0">
                    <a:prstClr val="black">
                      <a:alpha val="60000"/>
                    </a:prstClr>
                  </a:outerShdw>
                </a:effectLst>
              </a:rPr>
              <a:t> &amp; </a:t>
            </a:r>
            <a:r>
              <a:rPr lang="zh-CN" altLang="en-US" sz="4000" dirty="0" smtClean="0">
                <a:effectLst>
                  <a:outerShdw blurRad="50800" dist="76200" dir="2700000" algn="tl" rotWithShape="0">
                    <a:prstClr val="black">
                      <a:alpha val="60000"/>
                    </a:prstClr>
                  </a:outerShdw>
                </a:effectLst>
              </a:rPr>
              <a:t>下一步</a:t>
            </a:r>
            <a:endParaRPr lang="en-US" sz="4000" dirty="0">
              <a:effectLst>
                <a:outerShdw blurRad="50800" dist="76200" dir="2700000" algn="tl" rotWithShape="0">
                  <a:prstClr val="black">
                    <a:alpha val="60000"/>
                  </a:prstClr>
                </a:outerShdw>
              </a:effectLst>
            </a:endParaRPr>
          </a:p>
        </p:txBody>
      </p:sp>
    </p:spTree>
    <p:extLst>
      <p:ext uri="{BB962C8B-B14F-4D97-AF65-F5344CB8AC3E}">
        <p14:creationId xmlns:p14="http://schemas.microsoft.com/office/powerpoint/2010/main" val="4537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总结</a:t>
            </a:r>
            <a:endParaRPr lang="en-US" dirty="0"/>
          </a:p>
        </p:txBody>
      </p:sp>
      <p:sp>
        <p:nvSpPr>
          <p:cNvPr id="3" name="Text Placeholder 2"/>
          <p:cNvSpPr>
            <a:spLocks noGrp="1"/>
          </p:cNvSpPr>
          <p:nvPr>
            <p:ph type="body" sz="quarter" idx="10"/>
          </p:nvPr>
        </p:nvSpPr>
        <p:spPr>
          <a:xfrm>
            <a:off x="1435099" y="408721"/>
            <a:ext cx="10204289" cy="3375283"/>
          </a:xfrm>
        </p:spPr>
        <p:txBody>
          <a:bodyPr/>
          <a:lstStyle/>
          <a:p>
            <a:pPr marL="514350" indent="-514350">
              <a:lnSpc>
                <a:spcPct val="200000"/>
              </a:lnSpc>
              <a:spcBef>
                <a:spcPts val="0"/>
              </a:spcBef>
              <a:buFont typeface="+mj-lt"/>
              <a:buAutoNum type="arabicPeriod"/>
            </a:pPr>
            <a:r>
              <a:rPr lang="en-US" altLang="zh-CN" sz="2800" dirty="0" err="1" smtClean="0">
                <a:solidFill>
                  <a:srgbClr val="005493"/>
                </a:solidFill>
              </a:rPr>
              <a:t>Serverless</a:t>
            </a:r>
            <a:r>
              <a:rPr lang="zh-CN" altLang="en-US" sz="2800" dirty="0" smtClean="0">
                <a:solidFill>
                  <a:srgbClr val="005493"/>
                </a:solidFill>
              </a:rPr>
              <a:t>架构概述</a:t>
            </a:r>
            <a:endParaRPr lang="en-US" sz="2500" dirty="0" smtClean="0">
              <a:solidFill>
                <a:srgbClr val="005493"/>
              </a:solidFill>
            </a:endParaRPr>
          </a:p>
          <a:p>
            <a:pPr marL="514350" indent="-514350">
              <a:lnSpc>
                <a:spcPct val="200000"/>
              </a:lnSpc>
              <a:spcBef>
                <a:spcPts val="0"/>
              </a:spcBef>
              <a:buFont typeface="+mj-lt"/>
              <a:buAutoNum type="arabicPeriod"/>
            </a:pPr>
            <a:r>
              <a:rPr lang="en-US" altLang="zh-CN" sz="2800" dirty="0" smtClean="0">
                <a:solidFill>
                  <a:srgbClr val="005493"/>
                </a:solidFill>
              </a:rPr>
              <a:t>Apache </a:t>
            </a:r>
            <a:r>
              <a:rPr lang="en-US" altLang="zh-CN" sz="2800" dirty="0" err="1" smtClean="0">
                <a:solidFill>
                  <a:srgbClr val="005493"/>
                </a:solidFill>
              </a:rPr>
              <a:t>OpenWhisk</a:t>
            </a:r>
            <a:r>
              <a:rPr lang="zh-CN" altLang="en-US" sz="2800" dirty="0" smtClean="0">
                <a:solidFill>
                  <a:srgbClr val="005493"/>
                </a:solidFill>
              </a:rPr>
              <a:t>简介</a:t>
            </a:r>
            <a:endParaRPr lang="en-US" altLang="zh-CN" sz="2800" dirty="0" smtClean="0">
              <a:solidFill>
                <a:srgbClr val="005493"/>
              </a:solidFill>
            </a:endParaRPr>
          </a:p>
          <a:p>
            <a:pPr marL="514350" indent="-514350">
              <a:lnSpc>
                <a:spcPct val="200000"/>
              </a:lnSpc>
              <a:spcBef>
                <a:spcPts val="0"/>
              </a:spcBef>
              <a:buFont typeface="+mj-lt"/>
              <a:buAutoNum type="arabicPeriod"/>
            </a:pPr>
            <a:r>
              <a:rPr lang="en-US" altLang="zh-CN" sz="2800" dirty="0" err="1" smtClean="0">
                <a:solidFill>
                  <a:srgbClr val="005493"/>
                </a:solidFill>
              </a:rPr>
              <a:t>Serverless</a:t>
            </a:r>
            <a:r>
              <a:rPr lang="zh-CN" altLang="en-US" sz="2800" dirty="0" smtClean="0">
                <a:solidFill>
                  <a:srgbClr val="005493"/>
                </a:solidFill>
              </a:rPr>
              <a:t>适用场景举例</a:t>
            </a:r>
            <a:endParaRPr lang="en-US" altLang="zh-CN" sz="2800" dirty="0" smtClean="0">
              <a:solidFill>
                <a:srgbClr val="005493"/>
              </a:solidFill>
            </a:endParaRPr>
          </a:p>
          <a:p>
            <a:pPr marL="514350" indent="-514350">
              <a:lnSpc>
                <a:spcPct val="200000"/>
              </a:lnSpc>
              <a:spcBef>
                <a:spcPts val="0"/>
              </a:spcBef>
              <a:buFont typeface="+mj-lt"/>
              <a:buAutoNum type="arabicPeriod"/>
            </a:pPr>
            <a:r>
              <a:rPr lang="en-US" altLang="zh-CN" sz="2800" dirty="0" err="1" smtClean="0">
                <a:solidFill>
                  <a:srgbClr val="005493"/>
                </a:solidFill>
              </a:rPr>
              <a:t>OpenWhisk</a:t>
            </a:r>
            <a:r>
              <a:rPr lang="zh-CN" altLang="en-US" sz="2800" dirty="0" smtClean="0">
                <a:solidFill>
                  <a:srgbClr val="005493"/>
                </a:solidFill>
              </a:rPr>
              <a:t>编程模型与开发实践</a:t>
            </a:r>
            <a:endParaRPr lang="en-US" altLang="zh-CN" sz="2800" dirty="0" smtClean="0">
              <a:solidFill>
                <a:srgbClr val="005493"/>
              </a:solidFill>
            </a:endParaRPr>
          </a:p>
        </p:txBody>
      </p:sp>
    </p:spTree>
    <p:extLst>
      <p:ext uri="{BB962C8B-B14F-4D97-AF65-F5344CB8AC3E}">
        <p14:creationId xmlns:p14="http://schemas.microsoft.com/office/powerpoint/2010/main" val="27224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OpenWhisk</a:t>
            </a:r>
            <a:r>
              <a:rPr lang="zh-CN" altLang="en-US" dirty="0" smtClean="0"/>
              <a:t>开源社区欢迎大家加入！</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951" r="-49951"/>
          <a:stretch/>
        </p:blipFill>
        <p:spPr>
          <a:xfrm>
            <a:off x="294055" y="930248"/>
            <a:ext cx="8316545" cy="4533576"/>
          </a:xfrm>
          <a:prstGeom prst="rect">
            <a:avLst/>
          </a:prstGeom>
        </p:spPr>
      </p:pic>
      <p:sp>
        <p:nvSpPr>
          <p:cNvPr id="5" name="Text Placeholder 2"/>
          <p:cNvSpPr txBox="1">
            <a:spLocks/>
          </p:cNvSpPr>
          <p:nvPr/>
        </p:nvSpPr>
        <p:spPr>
          <a:xfrm>
            <a:off x="4631790" y="930248"/>
            <a:ext cx="7366585" cy="2893100"/>
          </a:xfrm>
          <a:prstGeom prst="rect">
            <a:avLst/>
          </a:prstGeom>
          <a:noFill/>
        </p:spPr>
        <p:txBody>
          <a:bodyPr vert="horz" wrap="square" lIns="0" tIns="0" rIns="0" bIns="0" rtlCol="0">
            <a:spAutoFit/>
          </a:bodyPr>
          <a:lst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i="1" dirty="0" smtClean="0"/>
              <a:t>Links to </a:t>
            </a:r>
            <a:r>
              <a:rPr lang="mr-IN" sz="2800" i="1" dirty="0" smtClean="0"/>
              <a:t>…</a:t>
            </a:r>
            <a:endParaRPr lang="en-US" sz="2800" i="1" dirty="0" smtClean="0"/>
          </a:p>
          <a:p>
            <a:pPr lvl="1"/>
            <a:r>
              <a:rPr lang="zh-CN" altLang="en-US" sz="2000" b="1" i="1" dirty="0">
                <a:solidFill>
                  <a:schemeClr val="accent1">
                    <a:lumMod val="50000"/>
                  </a:schemeClr>
                </a:solidFill>
              </a:rPr>
              <a:t>网站</a:t>
            </a:r>
            <a:r>
              <a:rPr lang="en-US" sz="2000" i="1" dirty="0" smtClean="0"/>
              <a:t>:  </a:t>
            </a:r>
            <a:r>
              <a:rPr lang="en-US" sz="2000" i="1" dirty="0" smtClean="0">
                <a:hlinkClick r:id="rId4"/>
              </a:rPr>
              <a:t>http</a:t>
            </a:r>
            <a:r>
              <a:rPr lang="en-US" sz="2000" i="1" dirty="0">
                <a:hlinkClick r:id="rId4"/>
              </a:rPr>
              <a:t>://</a:t>
            </a:r>
            <a:r>
              <a:rPr lang="en-US" sz="2000" i="1" dirty="0" err="1">
                <a:hlinkClick r:id="rId4"/>
              </a:rPr>
              <a:t>openwhisk.incubator.apache.org</a:t>
            </a:r>
            <a:r>
              <a:rPr lang="en-US" sz="2000" i="1" dirty="0">
                <a:hlinkClick r:id="rId4"/>
              </a:rPr>
              <a:t>/</a:t>
            </a:r>
            <a:endParaRPr lang="en-US" sz="2000" i="1" dirty="0" smtClean="0"/>
          </a:p>
          <a:p>
            <a:pPr lvl="1"/>
            <a:r>
              <a:rPr lang="zh-CN" altLang="en-US" sz="2000" b="1" i="1" dirty="0" smtClean="0">
                <a:solidFill>
                  <a:schemeClr val="accent1">
                    <a:lumMod val="50000"/>
                  </a:schemeClr>
                </a:solidFill>
              </a:rPr>
              <a:t>源码</a:t>
            </a:r>
            <a:r>
              <a:rPr lang="en-US" sz="2000" i="1" dirty="0" smtClean="0"/>
              <a:t>: </a:t>
            </a:r>
            <a:r>
              <a:rPr lang="en-US" sz="2000" i="1" dirty="0" smtClean="0">
                <a:hlinkClick r:id="rId5"/>
              </a:rPr>
              <a:t>https</a:t>
            </a:r>
            <a:r>
              <a:rPr lang="en-US" sz="2000" i="1" dirty="0">
                <a:hlinkClick r:id="rId5"/>
              </a:rPr>
              <a:t>://github.com/apache?q=</a:t>
            </a:r>
            <a:r>
              <a:rPr lang="en-US" sz="2000" i="1" dirty="0" smtClean="0">
                <a:hlinkClick r:id="rId5"/>
              </a:rPr>
              <a:t>openwhisk</a:t>
            </a:r>
            <a:endParaRPr lang="en-US" sz="2000" i="1" dirty="0" smtClean="0"/>
          </a:p>
          <a:p>
            <a:pPr lvl="1"/>
            <a:r>
              <a:rPr lang="zh-CN" altLang="en-US" sz="2000" b="1" i="1" dirty="0">
                <a:solidFill>
                  <a:schemeClr val="accent1">
                    <a:lumMod val="50000"/>
                  </a:schemeClr>
                </a:solidFill>
              </a:rPr>
              <a:t>如何加入</a:t>
            </a:r>
            <a:r>
              <a:rPr lang="zh-CN" altLang="en-US" sz="2000" i="1" dirty="0" smtClean="0"/>
              <a:t>：</a:t>
            </a:r>
            <a:r>
              <a:rPr lang="en-US" altLang="zh-CN" sz="2000" i="1" dirty="0"/>
              <a:t> </a:t>
            </a:r>
            <a:r>
              <a:rPr lang="en-US" altLang="zh-CN" sz="2000" i="1" dirty="0">
                <a:hlinkClick r:id="rId6"/>
              </a:rPr>
              <a:t>https://</a:t>
            </a:r>
            <a:r>
              <a:rPr lang="en-US" altLang="zh-CN" sz="2000" i="1" dirty="0" err="1">
                <a:hlinkClick r:id="rId6"/>
              </a:rPr>
              <a:t>cwiki.apache.org</a:t>
            </a:r>
            <a:r>
              <a:rPr lang="en-US" altLang="zh-CN" sz="2000" i="1" dirty="0">
                <a:hlinkClick r:id="rId6"/>
              </a:rPr>
              <a:t>/confluence/display/OPENWHISK/</a:t>
            </a:r>
            <a:r>
              <a:rPr lang="en-US" altLang="zh-CN" sz="2000" i="1" dirty="0" err="1">
                <a:hlinkClick r:id="rId6"/>
              </a:rPr>
              <a:t>OpenWhisk+Project+Wiki</a:t>
            </a:r>
            <a:endParaRPr lang="en-US" sz="2000" i="1" dirty="0"/>
          </a:p>
          <a:p>
            <a:pPr lvl="1"/>
            <a:r>
              <a:rPr lang="zh-CN" altLang="en-US" sz="2000" b="1" i="1" dirty="0">
                <a:solidFill>
                  <a:schemeClr val="accent1">
                    <a:lumMod val="50000"/>
                  </a:schemeClr>
                </a:solidFill>
              </a:rPr>
              <a:t>邮件列表</a:t>
            </a:r>
            <a:r>
              <a:rPr lang="en-US" sz="2000" dirty="0" smtClean="0"/>
              <a:t>: </a:t>
            </a:r>
            <a:r>
              <a:rPr lang="en-US" sz="2000" dirty="0" err="1" smtClean="0"/>
              <a:t>dev</a:t>
            </a:r>
            <a:r>
              <a:rPr lang="en-US" sz="2000" dirty="0" err="1"/>
              <a:t>@openwhisk.incubator.apache.org</a:t>
            </a:r>
            <a:endParaRPr lang="en-US" sz="2000" u="sng" dirty="0" smtClean="0"/>
          </a:p>
          <a:p>
            <a:pPr lvl="1"/>
            <a:r>
              <a:rPr lang="en-US" sz="2000" b="1" i="1" dirty="0" smtClean="0">
                <a:solidFill>
                  <a:schemeClr val="accent1">
                    <a:lumMod val="50000"/>
                  </a:schemeClr>
                </a:solidFill>
              </a:rPr>
              <a:t>StackOverflow</a:t>
            </a:r>
            <a:r>
              <a:rPr lang="en-US" sz="2000" dirty="0" smtClean="0"/>
              <a:t>: tag “</a:t>
            </a:r>
            <a:r>
              <a:rPr lang="en-US" sz="2000" dirty="0" err="1" smtClean="0"/>
              <a:t>openwhisk</a:t>
            </a:r>
            <a:r>
              <a:rPr lang="en-US" sz="2000" dirty="0" smtClean="0"/>
              <a:t>”</a:t>
            </a:r>
          </a:p>
        </p:txBody>
      </p:sp>
    </p:spTree>
    <p:extLst>
      <p:ext uri="{BB962C8B-B14F-4D97-AF65-F5344CB8AC3E}">
        <p14:creationId xmlns:p14="http://schemas.microsoft.com/office/powerpoint/2010/main" val="48900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IBM</a:t>
            </a:r>
            <a:r>
              <a:rPr lang="zh-CN" altLang="en-US" dirty="0" smtClean="0"/>
              <a:t>开源技术微讲堂</a:t>
            </a:r>
            <a:r>
              <a:rPr lang="en-US" altLang="zh-CN" dirty="0" smtClean="0"/>
              <a:t>——</a:t>
            </a:r>
            <a:r>
              <a:rPr lang="zh-CN" altLang="en-US" dirty="0" smtClean="0"/>
              <a:t>宣传开源文化，推广开源技术</a:t>
            </a:r>
            <a:endParaRPr lang="en-US" dirty="0"/>
          </a:p>
        </p:txBody>
      </p:sp>
      <p:sp>
        <p:nvSpPr>
          <p:cNvPr id="5" name="Text Placeholder 2"/>
          <p:cNvSpPr txBox="1">
            <a:spLocks/>
          </p:cNvSpPr>
          <p:nvPr/>
        </p:nvSpPr>
        <p:spPr>
          <a:xfrm>
            <a:off x="4038067" y="1392113"/>
            <a:ext cx="7638549" cy="1785104"/>
          </a:xfrm>
          <a:prstGeom prst="rect">
            <a:avLst/>
          </a:prstGeom>
          <a:noFill/>
        </p:spPr>
        <p:txBody>
          <a:bodyPr vert="horz" wrap="square" lIns="0" tIns="0" rIns="0" bIns="0" rtlCol="0">
            <a:spAutoFit/>
          </a:bodyPr>
          <a:lst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TW" sz="2000" dirty="0" smtClean="0"/>
              <a:t>2017.6 </a:t>
            </a:r>
            <a:r>
              <a:rPr lang="en-US" altLang="zh-CN" sz="2000" dirty="0" smtClean="0"/>
              <a:t>- </a:t>
            </a:r>
            <a:r>
              <a:rPr lang="en-US" altLang="zh-TW" sz="2000" dirty="0" smtClean="0"/>
              <a:t>2017.7			</a:t>
            </a:r>
            <a:r>
              <a:rPr lang="en-US" altLang="zh-TW" sz="2000" dirty="0" err="1" smtClean="0"/>
              <a:t>Serverless</a:t>
            </a:r>
            <a:r>
              <a:rPr lang="zh-CN" altLang="en-US" sz="2000" dirty="0" smtClean="0"/>
              <a:t>架构和</a:t>
            </a:r>
            <a:r>
              <a:rPr lang="en-US" altLang="zh-CN" sz="2000" dirty="0" smtClean="0"/>
              <a:t>Apache </a:t>
            </a:r>
            <a:r>
              <a:rPr lang="en-US" altLang="zh-CN" sz="2000" dirty="0" err="1" smtClean="0"/>
              <a:t>OpenWhisk</a:t>
            </a:r>
            <a:r>
              <a:rPr lang="zh-CN" altLang="en-US" sz="2000" dirty="0" smtClean="0"/>
              <a:t>系列</a:t>
            </a:r>
            <a:endParaRPr lang="en-US" altLang="zh-TW" sz="2000" dirty="0" smtClean="0"/>
          </a:p>
          <a:p>
            <a:pPr marL="0" indent="0">
              <a:buNone/>
            </a:pPr>
            <a:r>
              <a:rPr lang="en-US" altLang="zh-TW" sz="2000" dirty="0" smtClean="0"/>
              <a:t>2017.3 </a:t>
            </a:r>
            <a:r>
              <a:rPr lang="en-US" altLang="zh-CN" sz="2000" dirty="0" smtClean="0"/>
              <a:t>- </a:t>
            </a:r>
            <a:r>
              <a:rPr lang="en-US" altLang="zh-TW" sz="2000" dirty="0" smtClean="0"/>
              <a:t>2017.4			</a:t>
            </a:r>
            <a:r>
              <a:rPr lang="zh-TW" altLang="en-US" sz="2000" dirty="0" smtClean="0"/>
              <a:t>区块链和</a:t>
            </a:r>
            <a:r>
              <a:rPr lang="en-US" altLang="zh-TW" sz="2000" dirty="0" err="1"/>
              <a:t>HyperLedger</a:t>
            </a:r>
            <a:r>
              <a:rPr lang="en-US" altLang="zh-TW" sz="2000" dirty="0"/>
              <a:t> Fabric</a:t>
            </a:r>
            <a:r>
              <a:rPr lang="zh-TW" altLang="en-US" sz="2000" dirty="0"/>
              <a:t>系列</a:t>
            </a:r>
          </a:p>
          <a:p>
            <a:pPr marL="0" indent="0">
              <a:buNone/>
            </a:pPr>
            <a:r>
              <a:rPr lang="en-US" altLang="zh-TW" sz="2000" dirty="0" smtClean="0"/>
              <a:t>2016.11 </a:t>
            </a:r>
            <a:r>
              <a:rPr lang="en-US" altLang="zh-CN" sz="2000" dirty="0" smtClean="0"/>
              <a:t>- </a:t>
            </a:r>
            <a:r>
              <a:rPr lang="en-US" altLang="zh-TW" sz="2000" dirty="0" smtClean="0"/>
              <a:t>2017.1		</a:t>
            </a:r>
            <a:r>
              <a:rPr lang="zh-TW" altLang="en-US" sz="2000" dirty="0" smtClean="0"/>
              <a:t>容器技术和微服务系列</a:t>
            </a:r>
            <a:endParaRPr lang="en-US" altLang="zh-TW" sz="2000" dirty="0" smtClean="0"/>
          </a:p>
          <a:p>
            <a:pPr marL="0" indent="0">
              <a:buNone/>
            </a:pPr>
            <a:r>
              <a:rPr lang="zh-TW" altLang="zh-TW" sz="2000" dirty="0" smtClean="0"/>
              <a:t>2</a:t>
            </a:r>
            <a:r>
              <a:rPr lang="en-US" altLang="zh-TW" sz="2000" dirty="0" smtClean="0"/>
              <a:t>0</a:t>
            </a:r>
            <a:r>
              <a:rPr lang="en-US" altLang="zh-CN" sz="2000" dirty="0" smtClean="0"/>
              <a:t>16.7</a:t>
            </a:r>
            <a:r>
              <a:rPr lang="en-US" altLang="zh-CN" sz="2000" dirty="0"/>
              <a:t> </a:t>
            </a:r>
            <a:r>
              <a:rPr lang="en-US" altLang="zh-CN" sz="2000" dirty="0" smtClean="0"/>
              <a:t>- 2016.8			</a:t>
            </a:r>
            <a:r>
              <a:rPr lang="en-US" altLang="zh-CN" sz="2000" dirty="0" err="1" smtClean="0"/>
              <a:t>OpenStack</a:t>
            </a:r>
            <a:r>
              <a:rPr lang="zh-CN" altLang="en-US" sz="2000" dirty="0" smtClean="0"/>
              <a:t>系列</a:t>
            </a:r>
            <a:endParaRPr lang="en-US" altLang="zh-CN" sz="2000" dirty="0" smtClean="0"/>
          </a:p>
          <a:p>
            <a:pPr marL="0" indent="0">
              <a:buNone/>
            </a:pPr>
            <a:r>
              <a:rPr lang="en-US" sz="2000" dirty="0" smtClean="0"/>
              <a:t>2016.9 </a:t>
            </a:r>
            <a:r>
              <a:rPr lang="en-US" altLang="zh-CN" sz="2000" dirty="0" smtClean="0"/>
              <a:t>- </a:t>
            </a:r>
            <a:r>
              <a:rPr lang="en-US" sz="2000" dirty="0" smtClean="0"/>
              <a:t>2016.10		</a:t>
            </a:r>
            <a:r>
              <a:rPr lang="en-US" sz="2000" dirty="0" err="1" smtClean="0"/>
              <a:t>CloudFoundry</a:t>
            </a:r>
            <a:r>
              <a:rPr lang="zh-CN" altLang="en-US" sz="2000" dirty="0" smtClean="0"/>
              <a:t>系列</a:t>
            </a:r>
            <a:endParaRPr lang="en-US" sz="2000" dirty="0" smtClean="0"/>
          </a:p>
        </p:txBody>
      </p:sp>
      <p:sp>
        <p:nvSpPr>
          <p:cNvPr id="6" name="Shape 1526"/>
          <p:cNvSpPr/>
          <p:nvPr/>
        </p:nvSpPr>
        <p:spPr>
          <a:xfrm>
            <a:off x="2531929" y="4382756"/>
            <a:ext cx="7573483" cy="14896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altLang="zh-CN" sz="2400" b="0" i="0" u="none" strike="noStrike" cap="none" dirty="0" err="1" smtClean="0">
                <a:solidFill>
                  <a:srgbClr val="000000"/>
                </a:solidFill>
                <a:latin typeface="Arial"/>
                <a:ea typeface="Arial"/>
                <a:cs typeface="Arial"/>
                <a:sym typeface="Arial"/>
              </a:rPr>
              <a:t>WiKi</a:t>
            </a:r>
            <a:r>
              <a:rPr lang="zh-CN" altLang="en-US" sz="2400" b="0" i="0" u="none" strike="noStrike" cap="none" dirty="0" smtClean="0">
                <a:solidFill>
                  <a:srgbClr val="000000"/>
                </a:solidFill>
                <a:latin typeface="Arial"/>
                <a:ea typeface="Arial"/>
                <a:cs typeface="Arial"/>
                <a:sym typeface="Arial"/>
              </a:rPr>
              <a:t>页面：</a:t>
            </a:r>
            <a:r>
              <a:rPr lang="en-US" sz="2400" b="0" i="0" u="none" strike="noStrike" cap="none" dirty="0" smtClean="0">
                <a:solidFill>
                  <a:srgbClr val="000000"/>
                </a:solidFill>
                <a:latin typeface="Arial"/>
                <a:ea typeface="Arial"/>
                <a:cs typeface="Arial"/>
                <a:sym typeface="Arial"/>
                <a:hlinkClick r:id="rId3"/>
              </a:rPr>
              <a:t>http://ibm.biz/opentech-ma</a:t>
            </a:r>
            <a:endParaRPr lang="en-US" sz="24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endParaRPr lang="en-US" altLang="zh-CN" sz="2400" b="0" i="0" u="none" strike="noStrike" cap="none" dirty="0" smtClean="0">
              <a:solidFill>
                <a:srgbClr val="000000"/>
              </a:solidFill>
              <a:latin typeface="Arial"/>
              <a:ea typeface="Arial"/>
              <a:cs typeface="Arial"/>
              <a:sym typeface="Arial"/>
            </a:endParaRPr>
          </a:p>
          <a:p>
            <a:pPr lvl="0">
              <a:buClr>
                <a:srgbClr val="FFFFFF"/>
              </a:buClr>
              <a:buSzPct val="25000"/>
            </a:pPr>
            <a:r>
              <a:rPr lang="zh-CN" altLang="en-US" sz="2400" b="0" i="0" u="none" strike="noStrike" cap="none" dirty="0" smtClean="0">
                <a:solidFill>
                  <a:srgbClr val="000000"/>
                </a:solidFill>
                <a:latin typeface="Arial"/>
                <a:ea typeface="Arial"/>
                <a:cs typeface="Arial"/>
                <a:sym typeface="Arial"/>
              </a:rPr>
              <a:t>公开课视频：</a:t>
            </a:r>
            <a:r>
              <a:rPr lang="zh-CN" altLang="en-US" sz="2400" dirty="0" smtClean="0">
                <a:solidFill>
                  <a:srgbClr val="000000"/>
                </a:solidFill>
                <a:latin typeface="Arial"/>
                <a:ea typeface="Arial"/>
                <a:cs typeface="Arial"/>
                <a:sym typeface="Arial"/>
                <a:hlinkClick r:id="rId4"/>
              </a:rPr>
              <a:t>区块链系列</a:t>
            </a:r>
            <a:endParaRPr lang="en-US" altLang="zh-CN" sz="2400" dirty="0" smtClean="0">
              <a:solidFill>
                <a:srgbClr val="000000"/>
              </a:solidFill>
              <a:latin typeface="Arial"/>
              <a:ea typeface="Arial"/>
              <a:cs typeface="Arial"/>
              <a:sym typeface="Arial"/>
            </a:endParaRPr>
          </a:p>
          <a:p>
            <a:pPr lvl="0">
              <a:buClr>
                <a:srgbClr val="FFFFFF"/>
              </a:buClr>
              <a:buSzPct val="25000"/>
            </a:pPr>
            <a:r>
              <a:rPr lang="en-US" sz="2400" b="0" i="0" u="none" strike="noStrike" cap="none" dirty="0">
                <a:solidFill>
                  <a:srgbClr val="000000"/>
                </a:solidFill>
                <a:latin typeface="Arial"/>
                <a:ea typeface="Arial"/>
                <a:cs typeface="Arial"/>
                <a:sym typeface="Arial"/>
              </a:rPr>
              <a:t>	</a:t>
            </a:r>
            <a:r>
              <a:rPr lang="en-US" sz="2400" b="0" i="0" u="none" strike="noStrike" cap="none" dirty="0" smtClean="0">
                <a:solidFill>
                  <a:srgbClr val="000000"/>
                </a:solidFill>
                <a:latin typeface="Arial"/>
                <a:ea typeface="Arial"/>
                <a:cs typeface="Arial"/>
                <a:sym typeface="Arial"/>
              </a:rPr>
              <a:t>	</a:t>
            </a:r>
            <a:r>
              <a:rPr lang="en-US" altLang="zh-CN" sz="2400" dirty="0" smtClean="0">
                <a:solidFill>
                  <a:srgbClr val="000000"/>
                </a:solidFill>
                <a:latin typeface="Arial"/>
                <a:ea typeface="Arial"/>
                <a:cs typeface="Arial"/>
                <a:sym typeface="Arial"/>
                <a:hlinkClick r:id="rId5"/>
              </a:rPr>
              <a:t>Serverless</a:t>
            </a:r>
            <a:r>
              <a:rPr lang="zh-CN" altLang="en-US" sz="2400" b="0" i="0" u="none" strike="noStrike" cap="none" dirty="0" smtClean="0">
                <a:solidFill>
                  <a:srgbClr val="000000"/>
                </a:solidFill>
                <a:latin typeface="Arial"/>
                <a:ea typeface="Arial"/>
                <a:cs typeface="Arial"/>
                <a:sym typeface="Arial"/>
                <a:hlinkClick r:id="rId5"/>
              </a:rPr>
              <a:t>系列</a:t>
            </a:r>
            <a:endParaRPr lang="en-US" altLang="zh-CN" sz="2400" b="0" i="0" u="none" strike="noStrike" cap="none" dirty="0" smtClean="0">
              <a:solidFill>
                <a:srgbClr val="000000"/>
              </a:solidFill>
              <a:latin typeface="Arial"/>
              <a:ea typeface="Arial"/>
              <a:cs typeface="Arial"/>
              <a:sym typeface="Arial"/>
            </a:endParaRPr>
          </a:p>
          <a:p>
            <a:pPr lvl="0">
              <a:buClr>
                <a:srgbClr val="FFFFFF"/>
              </a:buClr>
              <a:buSzPct val="25000"/>
            </a:pPr>
            <a:r>
              <a:rPr lang="en-US" sz="2400" dirty="0">
                <a:solidFill>
                  <a:srgbClr val="000000"/>
                </a:solidFill>
                <a:latin typeface="Arial"/>
                <a:ea typeface="Arial"/>
                <a:cs typeface="Arial"/>
                <a:sym typeface="Arial"/>
              </a:rPr>
              <a:t>	</a:t>
            </a:r>
            <a:r>
              <a:rPr lang="en-US" sz="2400" dirty="0" smtClean="0">
                <a:solidFill>
                  <a:srgbClr val="000000"/>
                </a:solidFill>
                <a:latin typeface="Arial"/>
                <a:ea typeface="Arial"/>
                <a:cs typeface="Arial"/>
                <a:sym typeface="Arial"/>
              </a:rPr>
              <a:t>	</a:t>
            </a:r>
            <a:r>
              <a:rPr lang="zh-CN" altLang="en-US" sz="2400" dirty="0" smtClean="0">
                <a:solidFill>
                  <a:srgbClr val="000000"/>
                </a:solidFill>
                <a:latin typeface="Arial"/>
                <a:ea typeface="Arial"/>
                <a:cs typeface="Arial"/>
                <a:sym typeface="Arial"/>
                <a:hlinkClick r:id="rId6"/>
              </a:rPr>
              <a:t>微服务系列</a:t>
            </a:r>
            <a:endParaRPr lang="en-US" sz="2400" b="0" i="0" u="none" strike="noStrike" cap="none" dirty="0">
              <a:solidFill>
                <a:srgbClr val="000000"/>
              </a:solidFill>
              <a:latin typeface="Arial"/>
              <a:ea typeface="Arial"/>
              <a:cs typeface="Arial"/>
              <a:sym typeface="Arial"/>
            </a:endParaRPr>
          </a:p>
        </p:txBody>
      </p:sp>
      <p:pic>
        <p:nvPicPr>
          <p:cNvPr id="7" name="Picture 6"/>
          <p:cNvPicPr>
            <a:picLocks noChangeAspect="1"/>
          </p:cNvPicPr>
          <p:nvPr/>
        </p:nvPicPr>
        <p:blipFill>
          <a:blip r:embed="rId7"/>
          <a:stretch>
            <a:fillRect/>
          </a:stretch>
        </p:blipFill>
        <p:spPr>
          <a:xfrm>
            <a:off x="1038939" y="1300066"/>
            <a:ext cx="1814258" cy="1792240"/>
          </a:xfrm>
          <a:prstGeom prst="rect">
            <a:avLst/>
          </a:prstGeom>
        </p:spPr>
      </p:pic>
      <p:sp>
        <p:nvSpPr>
          <p:cNvPr id="8" name="Shape 1526"/>
          <p:cNvSpPr/>
          <p:nvPr/>
        </p:nvSpPr>
        <p:spPr>
          <a:xfrm>
            <a:off x="408380" y="3116535"/>
            <a:ext cx="7573483" cy="707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zh-CN" altLang="en-US" dirty="0" smtClean="0">
                <a:solidFill>
                  <a:srgbClr val="000000"/>
                </a:solidFill>
                <a:latin typeface="Arial"/>
                <a:ea typeface="Arial"/>
                <a:cs typeface="Arial"/>
                <a:sym typeface="Arial"/>
              </a:rPr>
              <a:t>扫码关注“</a:t>
            </a:r>
            <a:r>
              <a:rPr lang="en-US" altLang="zh-CN" dirty="0" smtClean="0">
                <a:solidFill>
                  <a:srgbClr val="000000"/>
                </a:solidFill>
                <a:latin typeface="Arial"/>
                <a:ea typeface="Arial"/>
                <a:cs typeface="Arial"/>
                <a:sym typeface="Arial"/>
              </a:rPr>
              <a:t>IBM</a:t>
            </a:r>
            <a:r>
              <a:rPr lang="zh-CN" altLang="en-US" dirty="0" smtClean="0">
                <a:solidFill>
                  <a:srgbClr val="000000"/>
                </a:solidFill>
                <a:latin typeface="Arial"/>
                <a:ea typeface="Arial"/>
                <a:cs typeface="Arial"/>
                <a:sym typeface="Arial"/>
              </a:rPr>
              <a:t>开源技术”公众号</a:t>
            </a:r>
            <a:endParaRPr lang="en-US"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8545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55" y="239882"/>
            <a:ext cx="11704320" cy="861774"/>
          </a:xfrm>
        </p:spPr>
        <p:txBody>
          <a:bodyPr/>
          <a:lstStyle/>
          <a:p>
            <a:r>
              <a:rPr lang="en-US" altLang="zh-CN" dirty="0" smtClean="0"/>
              <a:t>IBM Developer Journeys </a:t>
            </a:r>
            <a:r>
              <a:rPr lang="en-US" altLang="zh-CN" dirty="0"/>
              <a:t/>
            </a:r>
            <a:br>
              <a:rPr lang="en-US" altLang="zh-CN" dirty="0"/>
            </a:br>
            <a:r>
              <a:rPr lang="zh-CN" altLang="en-US" dirty="0" smtClean="0"/>
              <a:t>开启您的代码之旅</a:t>
            </a:r>
            <a:endParaRPr lang="en-US" dirty="0"/>
          </a:p>
        </p:txBody>
      </p:sp>
      <p:sp>
        <p:nvSpPr>
          <p:cNvPr id="6" name="Shape 1526"/>
          <p:cNvSpPr/>
          <p:nvPr/>
        </p:nvSpPr>
        <p:spPr>
          <a:xfrm>
            <a:off x="1014621" y="4663183"/>
            <a:ext cx="7573483" cy="707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dirty="0" err="1">
                <a:solidFill>
                  <a:srgbClr val="000000"/>
                </a:solidFill>
                <a:latin typeface="Arial"/>
                <a:ea typeface="Arial"/>
                <a:cs typeface="Arial"/>
                <a:sym typeface="Arial"/>
              </a:rPr>
              <a:t>developer.ibm.com</a:t>
            </a:r>
            <a:r>
              <a:rPr lang="en-US" sz="2400" b="0" i="0" u="none" strike="noStrike" cap="none" dirty="0">
                <a:solidFill>
                  <a:srgbClr val="000000"/>
                </a:solidFill>
                <a:latin typeface="Arial"/>
                <a:ea typeface="Arial"/>
                <a:cs typeface="Arial"/>
                <a:sym typeface="Arial"/>
              </a:rPr>
              <a:t>/code/journey</a:t>
            </a:r>
          </a:p>
        </p:txBody>
      </p:sp>
      <p:sp>
        <p:nvSpPr>
          <p:cNvPr id="7" name="Shape 1527"/>
          <p:cNvSpPr txBox="1"/>
          <p:nvPr/>
        </p:nvSpPr>
        <p:spPr>
          <a:xfrm>
            <a:off x="197908" y="1624111"/>
            <a:ext cx="6019723" cy="2450275"/>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4400" b="1" dirty="0">
                <a:latin typeface="Helvetica Neue"/>
                <a:ea typeface="Helvetica Neue"/>
                <a:cs typeface="Helvetica Neue"/>
                <a:sym typeface="Helvetica Neue"/>
              </a:rPr>
              <a:t>Developer </a:t>
            </a:r>
            <a:r>
              <a:rPr lang="en-US" sz="4400" b="1" dirty="0" smtClean="0">
                <a:latin typeface="Helvetica Neue"/>
                <a:ea typeface="Helvetica Neue"/>
                <a:cs typeface="Helvetica Neue"/>
                <a:sym typeface="Helvetica Neue"/>
              </a:rPr>
              <a:t>Journeys</a:t>
            </a:r>
          </a:p>
          <a:p>
            <a:pPr marL="0" marR="0" lvl="0" indent="0" algn="ctr" rtl="0">
              <a:lnSpc>
                <a:spcPct val="150000"/>
              </a:lnSpc>
              <a:spcBef>
                <a:spcPts val="0"/>
              </a:spcBef>
              <a:buSzPct val="25000"/>
              <a:buNone/>
            </a:pPr>
            <a:r>
              <a:rPr lang="zh-CN" altLang="en-US" sz="3600" dirty="0" smtClean="0">
                <a:latin typeface="Helvetica Neue"/>
                <a:ea typeface="Helvetica Neue"/>
                <a:cs typeface="Helvetica Neue"/>
                <a:sym typeface="Helvetica Neue"/>
              </a:rPr>
              <a:t>快速解决实际问题</a:t>
            </a:r>
            <a:endParaRPr lang="en-US" sz="3600" dirty="0">
              <a:latin typeface="Helvetica Neue"/>
              <a:ea typeface="Helvetica Neue"/>
              <a:cs typeface="Helvetica Neue"/>
              <a:sym typeface="Helvetica Neue"/>
            </a:endParaRPr>
          </a:p>
        </p:txBody>
      </p:sp>
      <p:pic>
        <p:nvPicPr>
          <p:cNvPr id="9" name="Shape 1528" descr="C:\Users\IBM_AD~1\AppData\Local\Temp\SNAGHTML57bf2cb7.PNG"/>
          <p:cNvPicPr preferRelativeResize="0"/>
          <p:nvPr/>
        </p:nvPicPr>
        <p:blipFill rotWithShape="1">
          <a:blip r:embed="rId3">
            <a:alphaModFix/>
          </a:blip>
          <a:srcRect r="-309" b="-58"/>
          <a:stretch/>
        </p:blipFill>
        <p:spPr>
          <a:xfrm>
            <a:off x="6135659" y="0"/>
            <a:ext cx="6056341" cy="6858000"/>
          </a:xfrm>
          <a:prstGeom prst="rect">
            <a:avLst/>
          </a:prstGeom>
          <a:noFill/>
          <a:ln>
            <a:noFill/>
          </a:ln>
        </p:spPr>
      </p:pic>
    </p:spTree>
    <p:extLst>
      <p:ext uri="{BB962C8B-B14F-4D97-AF65-F5344CB8AC3E}">
        <p14:creationId xmlns:p14="http://schemas.microsoft.com/office/powerpoint/2010/main" val="256518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05240" y="4106176"/>
            <a:ext cx="4623060" cy="1015663"/>
          </a:xfrm>
          <a:prstGeom prst="rect">
            <a:avLst/>
          </a:prstGeom>
          <a:noFill/>
          <a:ln>
            <a:noFill/>
          </a:ln>
        </p:spPr>
        <p:txBody>
          <a:bodyPr wrap="none" lIns="0" tIns="0" rIns="0" bIns="0" rtlCol="0">
            <a:spAutoFit/>
          </a:bodyPr>
          <a:lstStyle/>
          <a:p>
            <a:r>
              <a:rPr lang="en-US" sz="6600" b="1" i="1" kern="0" spc="-30" dirty="0" smtClean="0">
                <a:solidFill>
                  <a:schemeClr val="bg1"/>
                </a:solidFill>
                <a:effectLst>
                  <a:outerShdw blurRad="50800" dist="76200" dir="2700000" algn="tl" rotWithShape="0">
                    <a:prstClr val="black">
                      <a:alpha val="40000"/>
                    </a:prstClr>
                  </a:outerShdw>
                </a:effectLst>
                <a:latin typeface="Arial"/>
                <a:cs typeface="Arial"/>
              </a:rPr>
              <a:t>Questions?</a:t>
            </a:r>
            <a:endParaRPr lang="en-US" sz="6600" b="1" i="1" kern="0" spc="-30" dirty="0">
              <a:solidFill>
                <a:schemeClr val="bg1"/>
              </a:solidFill>
              <a:effectLst>
                <a:outerShdw blurRad="50800" dist="76200" dir="2700000" algn="tl" rotWithShape="0">
                  <a:prstClr val="black">
                    <a:alpha val="40000"/>
                  </a:prstClr>
                </a:outerShdw>
              </a:effectLst>
              <a:latin typeface="Arial"/>
              <a:cs typeface="Arial"/>
            </a:endParaRPr>
          </a:p>
        </p:txBody>
      </p:sp>
      <p:sp>
        <p:nvSpPr>
          <p:cNvPr id="5" name="TextBox 4"/>
          <p:cNvSpPr txBox="1"/>
          <p:nvPr/>
        </p:nvSpPr>
        <p:spPr>
          <a:xfrm>
            <a:off x="3098012" y="1512526"/>
            <a:ext cx="4481996" cy="1015663"/>
          </a:xfrm>
          <a:prstGeom prst="rect">
            <a:avLst/>
          </a:prstGeom>
          <a:noFill/>
          <a:ln>
            <a:noFill/>
          </a:ln>
        </p:spPr>
        <p:txBody>
          <a:bodyPr wrap="none" lIns="0" tIns="0" rIns="0" bIns="0" rtlCol="0">
            <a:spAutoFit/>
          </a:bodyPr>
          <a:lstStyle/>
          <a:p>
            <a:r>
              <a:rPr lang="en-US" sz="6600" b="1" i="1" kern="0" spc="-30" dirty="0" smtClean="0">
                <a:solidFill>
                  <a:schemeClr val="bg1"/>
                </a:solidFill>
                <a:effectLst>
                  <a:outerShdw blurRad="50800" dist="76200" dir="2700000" algn="tl" rotWithShape="0">
                    <a:prstClr val="black">
                      <a:alpha val="40000"/>
                    </a:prstClr>
                  </a:outerShdw>
                </a:effectLst>
                <a:latin typeface="Arial"/>
                <a:cs typeface="Arial"/>
              </a:rPr>
              <a:t>Thank you!</a:t>
            </a:r>
            <a:endParaRPr lang="en-US" sz="6600" b="1" i="1" kern="0" spc="-30" dirty="0">
              <a:solidFill>
                <a:schemeClr val="bg1"/>
              </a:solidFill>
              <a:effectLst>
                <a:outerShdw blurRad="50800" dist="76200" dir="2700000" algn="tl" rotWithShape="0">
                  <a:prstClr val="black">
                    <a:alpha val="40000"/>
                  </a:prstClr>
                </a:outerShdw>
              </a:effectLst>
              <a:latin typeface="Arial"/>
              <a:cs typeface="Arial"/>
            </a:endParaRPr>
          </a:p>
        </p:txBody>
      </p:sp>
      <p:sp>
        <p:nvSpPr>
          <p:cNvPr id="10" name="Rectangle 9"/>
          <p:cNvSpPr/>
          <p:nvPr/>
        </p:nvSpPr>
        <p:spPr>
          <a:xfrm>
            <a:off x="1447800" y="2996414"/>
            <a:ext cx="9601200" cy="444500"/>
          </a:xfrm>
          <a:prstGeom prst="rect">
            <a:avLst/>
          </a:prstGeom>
          <a:solidFill>
            <a:srgbClr val="5FFB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09766" y="1910178"/>
            <a:ext cx="2276068" cy="2276068"/>
            <a:chOff x="202660" y="1191279"/>
            <a:chExt cx="2276068" cy="2276068"/>
          </a:xfrm>
        </p:grpSpPr>
        <p:sp>
          <p:nvSpPr>
            <p:cNvPr id="7" name="Oval 6"/>
            <p:cNvSpPr/>
            <p:nvPr/>
          </p:nvSpPr>
          <p:spPr>
            <a:xfrm>
              <a:off x="477520" y="1463040"/>
              <a:ext cx="1727200" cy="1727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60" y="1191279"/>
              <a:ext cx="2276068" cy="2276068"/>
            </a:xfrm>
            <a:prstGeom prst="rect">
              <a:avLst/>
            </a:prstGeom>
          </p:spPr>
        </p:pic>
      </p:grpSp>
    </p:spTree>
    <p:extLst>
      <p:ext uri="{BB962C8B-B14F-4D97-AF65-F5344CB8AC3E}">
        <p14:creationId xmlns:p14="http://schemas.microsoft.com/office/powerpoint/2010/main" val="298059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358261" y="4022350"/>
            <a:ext cx="1744718" cy="1572388"/>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 name="Title 1"/>
          <p:cNvSpPr>
            <a:spLocks noGrp="1"/>
          </p:cNvSpPr>
          <p:nvPr>
            <p:ph type="title"/>
          </p:nvPr>
        </p:nvSpPr>
        <p:spPr/>
        <p:txBody>
          <a:bodyPr/>
          <a:lstStyle/>
          <a:p>
            <a:r>
              <a:rPr lang="zh-CN" altLang="en-US" dirty="0" smtClean="0"/>
              <a:t>从一个故事开始</a:t>
            </a:r>
            <a:r>
              <a:rPr lang="mr-IN" altLang="zh-CN" dirty="0" smtClean="0"/>
              <a:t>……</a:t>
            </a:r>
            <a:endParaRPr lang="en-US" dirty="0"/>
          </a:p>
        </p:txBody>
      </p:sp>
      <p:cxnSp>
        <p:nvCxnSpPr>
          <p:cNvPr id="5" name="Straight Connector 4"/>
          <p:cNvCxnSpPr/>
          <p:nvPr/>
        </p:nvCxnSpPr>
        <p:spPr>
          <a:xfrm flipV="1">
            <a:off x="877996" y="3496620"/>
            <a:ext cx="9752033" cy="7839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34513" y="1034874"/>
            <a:ext cx="109750" cy="506461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364030" y="1442552"/>
            <a:ext cx="1505137" cy="1489591"/>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2" name="TextBox 11"/>
          <p:cNvSpPr txBox="1"/>
          <p:nvPr/>
        </p:nvSpPr>
        <p:spPr>
          <a:xfrm>
            <a:off x="4531088" y="3073262"/>
            <a:ext cx="796372"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服务器</a:t>
            </a:r>
            <a:endParaRPr lang="en-US" sz="2100" kern="0" spc="-30" dirty="0" smtClean="0">
              <a:latin typeface="Arial"/>
              <a:cs typeface="Arial"/>
            </a:endParaRPr>
          </a:p>
        </p:txBody>
      </p:sp>
      <p:sp>
        <p:nvSpPr>
          <p:cNvPr id="13" name="Rectangle 12"/>
          <p:cNvSpPr/>
          <p:nvPr/>
        </p:nvSpPr>
        <p:spPr>
          <a:xfrm>
            <a:off x="3209709" y="1438153"/>
            <a:ext cx="1505137" cy="1489591"/>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5" name="Rectangle 14"/>
          <p:cNvSpPr/>
          <p:nvPr/>
        </p:nvSpPr>
        <p:spPr>
          <a:xfrm>
            <a:off x="1395389" y="2477425"/>
            <a:ext cx="1458101" cy="43903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7" name="Rectangle 16"/>
          <p:cNvSpPr/>
          <p:nvPr/>
        </p:nvSpPr>
        <p:spPr>
          <a:xfrm>
            <a:off x="1391004" y="2033989"/>
            <a:ext cx="1458101" cy="43903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8" name="Rectangle 17"/>
          <p:cNvSpPr/>
          <p:nvPr/>
        </p:nvSpPr>
        <p:spPr>
          <a:xfrm>
            <a:off x="3225389" y="2473026"/>
            <a:ext cx="1458101" cy="43903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9" name="Rectangle 18"/>
          <p:cNvSpPr/>
          <p:nvPr/>
        </p:nvSpPr>
        <p:spPr>
          <a:xfrm>
            <a:off x="6502177" y="1438154"/>
            <a:ext cx="1744718" cy="1572388"/>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0" name="TextBox 19"/>
          <p:cNvSpPr txBox="1"/>
          <p:nvPr/>
        </p:nvSpPr>
        <p:spPr>
          <a:xfrm>
            <a:off x="5859356" y="3100224"/>
            <a:ext cx="796372"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虚拟机</a:t>
            </a:r>
            <a:endParaRPr lang="en-US" altLang="zh-CN" sz="2100" kern="0" spc="-30" dirty="0" smtClean="0">
              <a:latin typeface="Arial"/>
              <a:cs typeface="Arial"/>
            </a:endParaRPr>
          </a:p>
        </p:txBody>
      </p:sp>
      <p:grpSp>
        <p:nvGrpSpPr>
          <p:cNvPr id="16" name="Group 15"/>
          <p:cNvGrpSpPr/>
          <p:nvPr/>
        </p:nvGrpSpPr>
        <p:grpSpPr>
          <a:xfrm>
            <a:off x="6600652" y="2273587"/>
            <a:ext cx="674176" cy="642876"/>
            <a:chOff x="10437779" y="2611336"/>
            <a:chExt cx="674176" cy="642876"/>
          </a:xfrm>
        </p:grpSpPr>
        <p:sp>
          <p:nvSpPr>
            <p:cNvPr id="21" name="Rectangle 20"/>
            <p:cNvSpPr/>
            <p:nvPr/>
          </p:nvSpPr>
          <p:spPr>
            <a:xfrm>
              <a:off x="10437779" y="2611336"/>
              <a:ext cx="674176" cy="642876"/>
            </a:xfrm>
            <a:prstGeom prst="rect">
              <a:avLst/>
            </a:prstGeom>
            <a:solidFill>
              <a:schemeClr val="bg1">
                <a:lumMod val="75000"/>
              </a:schemeClr>
            </a:solidFill>
            <a:ln w="38100" cmpd="sng">
              <a:solidFill>
                <a:srgbClr val="00FD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 name="Rectangle 24"/>
            <p:cNvSpPr/>
            <p:nvPr/>
          </p:nvSpPr>
          <p:spPr>
            <a:xfrm>
              <a:off x="10460369" y="2924934"/>
              <a:ext cx="635909" cy="29791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sp>
        <p:nvSpPr>
          <p:cNvPr id="31" name="Rectangle 30"/>
          <p:cNvSpPr/>
          <p:nvPr/>
        </p:nvSpPr>
        <p:spPr>
          <a:xfrm>
            <a:off x="8441926" y="1449435"/>
            <a:ext cx="1744718" cy="1572388"/>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nvGrpSpPr>
          <p:cNvPr id="3" name="Group 2"/>
          <p:cNvGrpSpPr/>
          <p:nvPr/>
        </p:nvGrpSpPr>
        <p:grpSpPr>
          <a:xfrm>
            <a:off x="1502919" y="5179633"/>
            <a:ext cx="282213" cy="235198"/>
            <a:chOff x="1516430" y="5044533"/>
            <a:chExt cx="282213" cy="235198"/>
          </a:xfrm>
        </p:grpSpPr>
        <p:sp>
          <p:nvSpPr>
            <p:cNvPr id="41" name="Rectangle 40"/>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44" name="Rectangle 43"/>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sp>
        <p:nvSpPr>
          <p:cNvPr id="134" name="TextBox 133"/>
          <p:cNvSpPr txBox="1"/>
          <p:nvPr/>
        </p:nvSpPr>
        <p:spPr>
          <a:xfrm>
            <a:off x="4585082" y="3648530"/>
            <a:ext cx="538609"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容器</a:t>
            </a:r>
            <a:endParaRPr lang="en-US" sz="2100" kern="0" spc="-30" dirty="0" smtClean="0">
              <a:latin typeface="Arial"/>
              <a:cs typeface="Arial"/>
            </a:endParaRPr>
          </a:p>
        </p:txBody>
      </p:sp>
      <p:sp>
        <p:nvSpPr>
          <p:cNvPr id="135" name="TextBox 134"/>
          <p:cNvSpPr txBox="1"/>
          <p:nvPr/>
        </p:nvSpPr>
        <p:spPr>
          <a:xfrm>
            <a:off x="5870669" y="3738700"/>
            <a:ext cx="530915"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函数</a:t>
            </a:r>
            <a:endParaRPr lang="en-US" sz="2100" kern="0" spc="-30" dirty="0" smtClean="0">
              <a:latin typeface="Arial"/>
              <a:cs typeface="Arial"/>
            </a:endParaRPr>
          </a:p>
        </p:txBody>
      </p:sp>
      <p:sp>
        <p:nvSpPr>
          <p:cNvPr id="137" name="TextBox 136"/>
          <p:cNvSpPr txBox="1"/>
          <p:nvPr/>
        </p:nvSpPr>
        <p:spPr>
          <a:xfrm>
            <a:off x="5944677" y="4236058"/>
            <a:ext cx="676842"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函数</a:t>
            </a:r>
            <a:r>
              <a:rPr lang="en-US" altLang="zh-CN" sz="2100" kern="0" spc="-30" dirty="0" smtClean="0">
                <a:latin typeface="Arial"/>
                <a:cs typeface="Arial"/>
              </a:rPr>
              <a:t>1</a:t>
            </a:r>
            <a:endParaRPr lang="en-US" sz="2100" kern="0" spc="-30" dirty="0" smtClean="0">
              <a:latin typeface="Arial"/>
              <a:cs typeface="Arial"/>
            </a:endParaRPr>
          </a:p>
        </p:txBody>
      </p:sp>
      <p:grpSp>
        <p:nvGrpSpPr>
          <p:cNvPr id="146" name="Group 145"/>
          <p:cNvGrpSpPr/>
          <p:nvPr/>
        </p:nvGrpSpPr>
        <p:grpSpPr>
          <a:xfrm>
            <a:off x="6806997" y="4327655"/>
            <a:ext cx="154261" cy="188159"/>
            <a:chOff x="6806997" y="4327655"/>
            <a:chExt cx="154261" cy="188159"/>
          </a:xfrm>
        </p:grpSpPr>
        <p:sp>
          <p:nvSpPr>
            <p:cNvPr id="144" name="Rectangle 143"/>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45" name="Rectangle 144"/>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9" name="Group 8"/>
          <p:cNvGrpSpPr/>
          <p:nvPr/>
        </p:nvGrpSpPr>
        <p:grpSpPr>
          <a:xfrm>
            <a:off x="7100502" y="4323256"/>
            <a:ext cx="750046" cy="188159"/>
            <a:chOff x="7100502" y="4323256"/>
            <a:chExt cx="750046" cy="188159"/>
          </a:xfrm>
        </p:grpSpPr>
        <p:grpSp>
          <p:nvGrpSpPr>
            <p:cNvPr id="147" name="Group 146"/>
            <p:cNvGrpSpPr/>
            <p:nvPr/>
          </p:nvGrpSpPr>
          <p:grpSpPr>
            <a:xfrm>
              <a:off x="7100502" y="4323256"/>
              <a:ext cx="154261" cy="188159"/>
              <a:chOff x="6806997" y="4327655"/>
              <a:chExt cx="154261" cy="188159"/>
            </a:xfrm>
          </p:grpSpPr>
          <p:sp>
            <p:nvSpPr>
              <p:cNvPr id="148" name="Rectangle 147"/>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49" name="Rectangle 148"/>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50" name="Group 149"/>
            <p:cNvGrpSpPr/>
            <p:nvPr/>
          </p:nvGrpSpPr>
          <p:grpSpPr>
            <a:xfrm>
              <a:off x="7398393" y="4323256"/>
              <a:ext cx="154261" cy="188159"/>
              <a:chOff x="6806997" y="4327655"/>
              <a:chExt cx="154261" cy="188159"/>
            </a:xfrm>
          </p:grpSpPr>
          <p:sp>
            <p:nvSpPr>
              <p:cNvPr id="151" name="Rectangle 150"/>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52" name="Rectangle 151"/>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53" name="Group 152"/>
            <p:cNvGrpSpPr/>
            <p:nvPr/>
          </p:nvGrpSpPr>
          <p:grpSpPr>
            <a:xfrm>
              <a:off x="7696287" y="4323256"/>
              <a:ext cx="154261" cy="188159"/>
              <a:chOff x="6806997" y="4327655"/>
              <a:chExt cx="154261" cy="188159"/>
            </a:xfrm>
          </p:grpSpPr>
          <p:sp>
            <p:nvSpPr>
              <p:cNvPr id="154" name="Rectangle 153"/>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55" name="Rectangle 154"/>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sp>
        <p:nvSpPr>
          <p:cNvPr id="156" name="TextBox 155"/>
          <p:cNvSpPr txBox="1"/>
          <p:nvPr/>
        </p:nvSpPr>
        <p:spPr>
          <a:xfrm>
            <a:off x="5955970" y="4639337"/>
            <a:ext cx="661720"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函数</a:t>
            </a:r>
            <a:r>
              <a:rPr lang="zh-CN" altLang="zh-CN" sz="2100" kern="0" spc="-30" dirty="0">
                <a:latin typeface="Arial"/>
                <a:cs typeface="Arial"/>
              </a:rPr>
              <a:t>2</a:t>
            </a:r>
            <a:endParaRPr lang="en-US" sz="2100" kern="0" spc="-30" dirty="0" smtClean="0">
              <a:latin typeface="Arial"/>
              <a:cs typeface="Arial"/>
            </a:endParaRPr>
          </a:p>
        </p:txBody>
      </p:sp>
      <p:grpSp>
        <p:nvGrpSpPr>
          <p:cNvPr id="157" name="Group 156"/>
          <p:cNvGrpSpPr/>
          <p:nvPr/>
        </p:nvGrpSpPr>
        <p:grpSpPr>
          <a:xfrm>
            <a:off x="6786933" y="4715254"/>
            <a:ext cx="154261" cy="188159"/>
            <a:chOff x="6806997" y="4327655"/>
            <a:chExt cx="154261" cy="188159"/>
          </a:xfrm>
        </p:grpSpPr>
        <p:sp>
          <p:nvSpPr>
            <p:cNvPr id="158" name="Rectangle 157"/>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59" name="Rectangle 158"/>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8" name="Group 7"/>
          <p:cNvGrpSpPr/>
          <p:nvPr/>
        </p:nvGrpSpPr>
        <p:grpSpPr>
          <a:xfrm>
            <a:off x="7080438" y="4695175"/>
            <a:ext cx="1925935" cy="203839"/>
            <a:chOff x="7080438" y="4695175"/>
            <a:chExt cx="1925935" cy="203839"/>
          </a:xfrm>
        </p:grpSpPr>
        <p:grpSp>
          <p:nvGrpSpPr>
            <p:cNvPr id="160" name="Group 159"/>
            <p:cNvGrpSpPr/>
            <p:nvPr/>
          </p:nvGrpSpPr>
          <p:grpSpPr>
            <a:xfrm>
              <a:off x="7080438" y="4710855"/>
              <a:ext cx="154261" cy="188159"/>
              <a:chOff x="6806997" y="4327655"/>
              <a:chExt cx="154261" cy="188159"/>
            </a:xfrm>
          </p:grpSpPr>
          <p:sp>
            <p:nvSpPr>
              <p:cNvPr id="161" name="Rectangle 160"/>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62" name="Rectangle 161"/>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63" name="Group 162"/>
            <p:cNvGrpSpPr/>
            <p:nvPr/>
          </p:nvGrpSpPr>
          <p:grpSpPr>
            <a:xfrm>
              <a:off x="7378329" y="4710855"/>
              <a:ext cx="154261" cy="188159"/>
              <a:chOff x="6806997" y="4327655"/>
              <a:chExt cx="154261" cy="188159"/>
            </a:xfrm>
          </p:grpSpPr>
          <p:sp>
            <p:nvSpPr>
              <p:cNvPr id="164" name="Rectangle 163"/>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65" name="Rectangle 164"/>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66" name="Group 165"/>
            <p:cNvGrpSpPr/>
            <p:nvPr/>
          </p:nvGrpSpPr>
          <p:grpSpPr>
            <a:xfrm>
              <a:off x="7676223" y="4710855"/>
              <a:ext cx="154261" cy="188159"/>
              <a:chOff x="6806997" y="4327655"/>
              <a:chExt cx="154261" cy="188159"/>
            </a:xfrm>
          </p:grpSpPr>
          <p:sp>
            <p:nvSpPr>
              <p:cNvPr id="167" name="Rectangle 166"/>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68" name="Rectangle 167"/>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69" name="Group 168"/>
            <p:cNvGrpSpPr/>
            <p:nvPr/>
          </p:nvGrpSpPr>
          <p:grpSpPr>
            <a:xfrm>
              <a:off x="7962822" y="4699574"/>
              <a:ext cx="154261" cy="188159"/>
              <a:chOff x="6806997" y="4327655"/>
              <a:chExt cx="154261" cy="188159"/>
            </a:xfrm>
          </p:grpSpPr>
          <p:sp>
            <p:nvSpPr>
              <p:cNvPr id="170" name="Rectangle 169"/>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71" name="Rectangle 170"/>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72" name="Group 171"/>
            <p:cNvGrpSpPr/>
            <p:nvPr/>
          </p:nvGrpSpPr>
          <p:grpSpPr>
            <a:xfrm>
              <a:off x="8256327" y="4695175"/>
              <a:ext cx="154261" cy="188159"/>
              <a:chOff x="6806997" y="4327655"/>
              <a:chExt cx="154261" cy="188159"/>
            </a:xfrm>
          </p:grpSpPr>
          <p:sp>
            <p:nvSpPr>
              <p:cNvPr id="173" name="Rectangle 172"/>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74" name="Rectangle 173"/>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75" name="Group 174"/>
            <p:cNvGrpSpPr/>
            <p:nvPr/>
          </p:nvGrpSpPr>
          <p:grpSpPr>
            <a:xfrm>
              <a:off x="8554218" y="4695175"/>
              <a:ext cx="154261" cy="188159"/>
              <a:chOff x="6806997" y="4327655"/>
              <a:chExt cx="154261" cy="188159"/>
            </a:xfrm>
          </p:grpSpPr>
          <p:sp>
            <p:nvSpPr>
              <p:cNvPr id="176" name="Rectangle 175"/>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77" name="Rectangle 176"/>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78" name="Group 177"/>
            <p:cNvGrpSpPr/>
            <p:nvPr/>
          </p:nvGrpSpPr>
          <p:grpSpPr>
            <a:xfrm>
              <a:off x="8852112" y="4695175"/>
              <a:ext cx="154261" cy="188159"/>
              <a:chOff x="6806997" y="4327655"/>
              <a:chExt cx="154261" cy="188159"/>
            </a:xfrm>
          </p:grpSpPr>
          <p:sp>
            <p:nvSpPr>
              <p:cNvPr id="179" name="Rectangle 178"/>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80" name="Rectangle 179"/>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sp>
        <p:nvSpPr>
          <p:cNvPr id="181" name="TextBox 180"/>
          <p:cNvSpPr txBox="1"/>
          <p:nvPr/>
        </p:nvSpPr>
        <p:spPr>
          <a:xfrm>
            <a:off x="5967263" y="5073975"/>
            <a:ext cx="676842"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函数</a:t>
            </a:r>
            <a:r>
              <a:rPr lang="en-US" altLang="zh-CN" sz="2100" kern="0" spc="-30" dirty="0" smtClean="0">
                <a:latin typeface="Arial"/>
                <a:cs typeface="Arial"/>
              </a:rPr>
              <a:t>3</a:t>
            </a:r>
            <a:endParaRPr lang="en-US" sz="2100" kern="0" spc="-30" dirty="0" smtClean="0">
              <a:latin typeface="Arial"/>
              <a:cs typeface="Arial"/>
            </a:endParaRPr>
          </a:p>
        </p:txBody>
      </p:sp>
      <p:grpSp>
        <p:nvGrpSpPr>
          <p:cNvPr id="182" name="Group 181"/>
          <p:cNvGrpSpPr/>
          <p:nvPr/>
        </p:nvGrpSpPr>
        <p:grpSpPr>
          <a:xfrm>
            <a:off x="6798226" y="5196933"/>
            <a:ext cx="154261" cy="188159"/>
            <a:chOff x="6806997" y="4327655"/>
            <a:chExt cx="154261" cy="188159"/>
          </a:xfrm>
        </p:grpSpPr>
        <p:sp>
          <p:nvSpPr>
            <p:cNvPr id="183" name="Rectangle 182"/>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84" name="Rectangle 183"/>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0" name="Group 9"/>
          <p:cNvGrpSpPr/>
          <p:nvPr/>
        </p:nvGrpSpPr>
        <p:grpSpPr>
          <a:xfrm>
            <a:off x="7091731" y="5176854"/>
            <a:ext cx="1628041" cy="203839"/>
            <a:chOff x="7091731" y="5176854"/>
            <a:chExt cx="1628041" cy="203839"/>
          </a:xfrm>
        </p:grpSpPr>
        <p:grpSp>
          <p:nvGrpSpPr>
            <p:cNvPr id="185" name="Group 184"/>
            <p:cNvGrpSpPr/>
            <p:nvPr/>
          </p:nvGrpSpPr>
          <p:grpSpPr>
            <a:xfrm>
              <a:off x="7091731" y="5192534"/>
              <a:ext cx="154261" cy="188159"/>
              <a:chOff x="6806997" y="4327655"/>
              <a:chExt cx="154261" cy="188159"/>
            </a:xfrm>
          </p:grpSpPr>
          <p:sp>
            <p:nvSpPr>
              <p:cNvPr id="186" name="Rectangle 185"/>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87" name="Rectangle 186"/>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88" name="Group 187"/>
            <p:cNvGrpSpPr/>
            <p:nvPr/>
          </p:nvGrpSpPr>
          <p:grpSpPr>
            <a:xfrm>
              <a:off x="7389622" y="5192534"/>
              <a:ext cx="154261" cy="188159"/>
              <a:chOff x="6806997" y="4327655"/>
              <a:chExt cx="154261" cy="188159"/>
            </a:xfrm>
          </p:grpSpPr>
          <p:sp>
            <p:nvSpPr>
              <p:cNvPr id="189" name="Rectangle 188"/>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90" name="Rectangle 189"/>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91" name="Group 190"/>
            <p:cNvGrpSpPr/>
            <p:nvPr/>
          </p:nvGrpSpPr>
          <p:grpSpPr>
            <a:xfrm>
              <a:off x="7687516" y="5192534"/>
              <a:ext cx="154261" cy="188159"/>
              <a:chOff x="6806997" y="4327655"/>
              <a:chExt cx="154261" cy="188159"/>
            </a:xfrm>
          </p:grpSpPr>
          <p:sp>
            <p:nvSpPr>
              <p:cNvPr id="192" name="Rectangle 191"/>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93" name="Rectangle 192"/>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94" name="Group 193"/>
            <p:cNvGrpSpPr/>
            <p:nvPr/>
          </p:nvGrpSpPr>
          <p:grpSpPr>
            <a:xfrm>
              <a:off x="7974115" y="5181253"/>
              <a:ext cx="154261" cy="188159"/>
              <a:chOff x="6806997" y="4327655"/>
              <a:chExt cx="154261" cy="188159"/>
            </a:xfrm>
          </p:grpSpPr>
          <p:sp>
            <p:nvSpPr>
              <p:cNvPr id="195" name="Rectangle 194"/>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96" name="Rectangle 195"/>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97" name="Group 196"/>
            <p:cNvGrpSpPr/>
            <p:nvPr/>
          </p:nvGrpSpPr>
          <p:grpSpPr>
            <a:xfrm>
              <a:off x="8267620" y="5176854"/>
              <a:ext cx="154261" cy="188159"/>
              <a:chOff x="6806997" y="4327655"/>
              <a:chExt cx="154261" cy="188159"/>
            </a:xfrm>
          </p:grpSpPr>
          <p:sp>
            <p:nvSpPr>
              <p:cNvPr id="198" name="Rectangle 197"/>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99" name="Rectangle 198"/>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00" name="Group 199"/>
            <p:cNvGrpSpPr/>
            <p:nvPr/>
          </p:nvGrpSpPr>
          <p:grpSpPr>
            <a:xfrm>
              <a:off x="8565511" y="5176854"/>
              <a:ext cx="154261" cy="188159"/>
              <a:chOff x="6806997" y="4327655"/>
              <a:chExt cx="154261" cy="188159"/>
            </a:xfrm>
          </p:grpSpPr>
          <p:sp>
            <p:nvSpPr>
              <p:cNvPr id="201" name="Rectangle 200"/>
              <p:cNvSpPr/>
              <p:nvPr/>
            </p:nvSpPr>
            <p:spPr>
              <a:xfrm>
                <a:off x="6806997" y="4327655"/>
                <a:ext cx="154261" cy="188159"/>
              </a:xfrm>
              <a:prstGeom prst="rect">
                <a:avLst/>
              </a:prstGeom>
              <a:solidFill>
                <a:schemeClr val="bg1">
                  <a:lumMod val="75000"/>
                </a:schemeClr>
              </a:solidFill>
              <a:ln w="38100" cmpd="sng">
                <a:solidFill>
                  <a:srgbClr val="00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02" name="Rectangle 201"/>
              <p:cNvSpPr/>
              <p:nvPr/>
            </p:nvSpPr>
            <p:spPr>
              <a:xfrm>
                <a:off x="6825202" y="4388459"/>
                <a:ext cx="104699" cy="95995"/>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grpSp>
        <p:nvGrpSpPr>
          <p:cNvPr id="138" name="Group 137"/>
          <p:cNvGrpSpPr/>
          <p:nvPr/>
        </p:nvGrpSpPr>
        <p:grpSpPr>
          <a:xfrm>
            <a:off x="1885006" y="5183424"/>
            <a:ext cx="282213" cy="235198"/>
            <a:chOff x="1516430" y="5044533"/>
            <a:chExt cx="282213" cy="235198"/>
          </a:xfrm>
        </p:grpSpPr>
        <p:sp>
          <p:nvSpPr>
            <p:cNvPr id="139" name="Rectangle 138"/>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40" name="Rectangle 139"/>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141" name="Group 140"/>
          <p:cNvGrpSpPr/>
          <p:nvPr/>
        </p:nvGrpSpPr>
        <p:grpSpPr>
          <a:xfrm>
            <a:off x="2290336" y="5183423"/>
            <a:ext cx="282213" cy="235198"/>
            <a:chOff x="1516430" y="5044533"/>
            <a:chExt cx="282213" cy="235198"/>
          </a:xfrm>
        </p:grpSpPr>
        <p:sp>
          <p:nvSpPr>
            <p:cNvPr id="142" name="Rectangle 141"/>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143" name="Rectangle 142"/>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03" name="Group 202"/>
          <p:cNvGrpSpPr/>
          <p:nvPr/>
        </p:nvGrpSpPr>
        <p:grpSpPr>
          <a:xfrm>
            <a:off x="2668645" y="5183423"/>
            <a:ext cx="282213" cy="235198"/>
            <a:chOff x="1516430" y="5044533"/>
            <a:chExt cx="282213" cy="235198"/>
          </a:xfrm>
        </p:grpSpPr>
        <p:sp>
          <p:nvSpPr>
            <p:cNvPr id="204" name="Rectangle 203"/>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05" name="Rectangle 204"/>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4" name="Group 3"/>
          <p:cNvGrpSpPr/>
          <p:nvPr/>
        </p:nvGrpSpPr>
        <p:grpSpPr>
          <a:xfrm>
            <a:off x="1506698" y="4859184"/>
            <a:ext cx="1447939" cy="238989"/>
            <a:chOff x="1506698" y="4737594"/>
            <a:chExt cx="1447939" cy="238989"/>
          </a:xfrm>
        </p:grpSpPr>
        <p:grpSp>
          <p:nvGrpSpPr>
            <p:cNvPr id="206" name="Group 205"/>
            <p:cNvGrpSpPr/>
            <p:nvPr/>
          </p:nvGrpSpPr>
          <p:grpSpPr>
            <a:xfrm>
              <a:off x="1506698" y="4737594"/>
              <a:ext cx="282213" cy="235198"/>
              <a:chOff x="1516430" y="5044533"/>
              <a:chExt cx="282213" cy="235198"/>
            </a:xfrm>
          </p:grpSpPr>
          <p:sp>
            <p:nvSpPr>
              <p:cNvPr id="207" name="Rectangle 206"/>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08" name="Rectangle 207"/>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09" name="Group 208"/>
            <p:cNvGrpSpPr/>
            <p:nvPr/>
          </p:nvGrpSpPr>
          <p:grpSpPr>
            <a:xfrm>
              <a:off x="1888785" y="4741385"/>
              <a:ext cx="282213" cy="235198"/>
              <a:chOff x="1516430" y="5044533"/>
              <a:chExt cx="282213" cy="235198"/>
            </a:xfrm>
          </p:grpSpPr>
          <p:sp>
            <p:nvSpPr>
              <p:cNvPr id="210" name="Rectangle 209"/>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11" name="Rectangle 210"/>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12" name="Group 211"/>
            <p:cNvGrpSpPr/>
            <p:nvPr/>
          </p:nvGrpSpPr>
          <p:grpSpPr>
            <a:xfrm>
              <a:off x="2294115" y="4741384"/>
              <a:ext cx="282213" cy="235198"/>
              <a:chOff x="1516430" y="5044533"/>
              <a:chExt cx="282213" cy="235198"/>
            </a:xfrm>
          </p:grpSpPr>
          <p:sp>
            <p:nvSpPr>
              <p:cNvPr id="213" name="Rectangle 212"/>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14" name="Rectangle 213"/>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15" name="Group 214"/>
            <p:cNvGrpSpPr/>
            <p:nvPr/>
          </p:nvGrpSpPr>
          <p:grpSpPr>
            <a:xfrm>
              <a:off x="2672424" y="4741384"/>
              <a:ext cx="282213" cy="235198"/>
              <a:chOff x="1516430" y="5044533"/>
              <a:chExt cx="282213" cy="235198"/>
            </a:xfrm>
          </p:grpSpPr>
          <p:sp>
            <p:nvSpPr>
              <p:cNvPr id="216" name="Rectangle 215"/>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17" name="Rectangle 216"/>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grpSp>
        <p:nvGrpSpPr>
          <p:cNvPr id="6" name="Group 5"/>
          <p:cNvGrpSpPr/>
          <p:nvPr/>
        </p:nvGrpSpPr>
        <p:grpSpPr>
          <a:xfrm>
            <a:off x="1493187" y="4548455"/>
            <a:ext cx="1447939" cy="238989"/>
            <a:chOff x="1493187" y="4426865"/>
            <a:chExt cx="1447939" cy="238989"/>
          </a:xfrm>
        </p:grpSpPr>
        <p:grpSp>
          <p:nvGrpSpPr>
            <p:cNvPr id="218" name="Group 217"/>
            <p:cNvGrpSpPr/>
            <p:nvPr/>
          </p:nvGrpSpPr>
          <p:grpSpPr>
            <a:xfrm>
              <a:off x="1493187" y="4426865"/>
              <a:ext cx="282213" cy="235198"/>
              <a:chOff x="1516430" y="5044533"/>
              <a:chExt cx="282213" cy="235198"/>
            </a:xfrm>
          </p:grpSpPr>
          <p:sp>
            <p:nvSpPr>
              <p:cNvPr id="219" name="Rectangle 218"/>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20" name="Rectangle 219"/>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21" name="Group 220"/>
            <p:cNvGrpSpPr/>
            <p:nvPr/>
          </p:nvGrpSpPr>
          <p:grpSpPr>
            <a:xfrm>
              <a:off x="1875274" y="4430656"/>
              <a:ext cx="282213" cy="235198"/>
              <a:chOff x="1516430" y="5044533"/>
              <a:chExt cx="282213" cy="235198"/>
            </a:xfrm>
          </p:grpSpPr>
          <p:sp>
            <p:nvSpPr>
              <p:cNvPr id="222" name="Rectangle 221"/>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23" name="Rectangle 222"/>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24" name="Group 223"/>
            <p:cNvGrpSpPr/>
            <p:nvPr/>
          </p:nvGrpSpPr>
          <p:grpSpPr>
            <a:xfrm>
              <a:off x="2280604" y="4430655"/>
              <a:ext cx="282213" cy="235198"/>
              <a:chOff x="1516430" y="5044533"/>
              <a:chExt cx="282213" cy="235198"/>
            </a:xfrm>
          </p:grpSpPr>
          <p:sp>
            <p:nvSpPr>
              <p:cNvPr id="225" name="Rectangle 224"/>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26" name="Rectangle 225"/>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27" name="Group 226"/>
            <p:cNvGrpSpPr/>
            <p:nvPr/>
          </p:nvGrpSpPr>
          <p:grpSpPr>
            <a:xfrm>
              <a:off x="2658913" y="4430655"/>
              <a:ext cx="282213" cy="235198"/>
              <a:chOff x="1516430" y="5044533"/>
              <a:chExt cx="282213" cy="235198"/>
            </a:xfrm>
          </p:grpSpPr>
          <p:sp>
            <p:nvSpPr>
              <p:cNvPr id="228" name="Rectangle 227"/>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29" name="Rectangle 228"/>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grpSp>
        <p:nvGrpSpPr>
          <p:cNvPr id="230" name="Group 229"/>
          <p:cNvGrpSpPr/>
          <p:nvPr/>
        </p:nvGrpSpPr>
        <p:grpSpPr>
          <a:xfrm>
            <a:off x="1496966" y="4200986"/>
            <a:ext cx="1447939" cy="238989"/>
            <a:chOff x="1493187" y="4426865"/>
            <a:chExt cx="1447939" cy="238989"/>
          </a:xfrm>
        </p:grpSpPr>
        <p:grpSp>
          <p:nvGrpSpPr>
            <p:cNvPr id="231" name="Group 230"/>
            <p:cNvGrpSpPr/>
            <p:nvPr/>
          </p:nvGrpSpPr>
          <p:grpSpPr>
            <a:xfrm>
              <a:off x="1493187" y="4426865"/>
              <a:ext cx="282213" cy="235198"/>
              <a:chOff x="1516430" y="5044533"/>
              <a:chExt cx="282213" cy="235198"/>
            </a:xfrm>
          </p:grpSpPr>
          <p:sp>
            <p:nvSpPr>
              <p:cNvPr id="241" name="Rectangle 240"/>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42" name="Rectangle 241"/>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32" name="Group 231"/>
            <p:cNvGrpSpPr/>
            <p:nvPr/>
          </p:nvGrpSpPr>
          <p:grpSpPr>
            <a:xfrm>
              <a:off x="1875274" y="4430656"/>
              <a:ext cx="282213" cy="235198"/>
              <a:chOff x="1516430" y="5044533"/>
              <a:chExt cx="282213" cy="235198"/>
            </a:xfrm>
          </p:grpSpPr>
          <p:sp>
            <p:nvSpPr>
              <p:cNvPr id="239" name="Rectangle 238"/>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40" name="Rectangle 239"/>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33" name="Group 232"/>
            <p:cNvGrpSpPr/>
            <p:nvPr/>
          </p:nvGrpSpPr>
          <p:grpSpPr>
            <a:xfrm>
              <a:off x="2280604" y="4430655"/>
              <a:ext cx="282213" cy="235198"/>
              <a:chOff x="1516430" y="5044533"/>
              <a:chExt cx="282213" cy="235198"/>
            </a:xfrm>
          </p:grpSpPr>
          <p:sp>
            <p:nvSpPr>
              <p:cNvPr id="237" name="Rectangle 236"/>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38" name="Rectangle 237"/>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34" name="Group 233"/>
            <p:cNvGrpSpPr/>
            <p:nvPr/>
          </p:nvGrpSpPr>
          <p:grpSpPr>
            <a:xfrm>
              <a:off x="2658913" y="4430655"/>
              <a:ext cx="282213" cy="235198"/>
              <a:chOff x="1516430" y="5044533"/>
              <a:chExt cx="282213" cy="235198"/>
            </a:xfrm>
          </p:grpSpPr>
          <p:sp>
            <p:nvSpPr>
              <p:cNvPr id="235" name="Rectangle 234"/>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36" name="Rectangle 235"/>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sp>
        <p:nvSpPr>
          <p:cNvPr id="243" name="Rectangle 242"/>
          <p:cNvSpPr/>
          <p:nvPr/>
        </p:nvSpPr>
        <p:spPr>
          <a:xfrm>
            <a:off x="3280604" y="4012630"/>
            <a:ext cx="1744718" cy="1572388"/>
          </a:xfrm>
          <a:prstGeom prst="rect">
            <a:avLst/>
          </a:prstGeom>
          <a:solidFill>
            <a:schemeClr val="bg1">
              <a:lumMod val="75000"/>
            </a:schemeClr>
          </a:solidFill>
          <a:ln>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nvGrpSpPr>
          <p:cNvPr id="245" name="Group 244"/>
          <p:cNvGrpSpPr/>
          <p:nvPr/>
        </p:nvGrpSpPr>
        <p:grpSpPr>
          <a:xfrm>
            <a:off x="3374997" y="5173703"/>
            <a:ext cx="282213" cy="235198"/>
            <a:chOff x="1516430" y="5044533"/>
            <a:chExt cx="282213" cy="235198"/>
          </a:xfrm>
        </p:grpSpPr>
        <p:sp>
          <p:nvSpPr>
            <p:cNvPr id="255" name="Rectangle 254"/>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6" name="Rectangle 255"/>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46" name="Group 245"/>
          <p:cNvGrpSpPr/>
          <p:nvPr/>
        </p:nvGrpSpPr>
        <p:grpSpPr>
          <a:xfrm>
            <a:off x="3378775" y="4880275"/>
            <a:ext cx="282213" cy="235198"/>
            <a:chOff x="1516430" y="5044533"/>
            <a:chExt cx="282213" cy="235198"/>
          </a:xfrm>
        </p:grpSpPr>
        <p:sp>
          <p:nvSpPr>
            <p:cNvPr id="253" name="Rectangle 252"/>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4" name="Rectangle 253"/>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47" name="Group 246"/>
          <p:cNvGrpSpPr/>
          <p:nvPr/>
        </p:nvGrpSpPr>
        <p:grpSpPr>
          <a:xfrm>
            <a:off x="3378775" y="4583054"/>
            <a:ext cx="282213" cy="235198"/>
            <a:chOff x="1516430" y="5044533"/>
            <a:chExt cx="282213" cy="235198"/>
          </a:xfrm>
        </p:grpSpPr>
        <p:sp>
          <p:nvSpPr>
            <p:cNvPr id="251" name="Rectangle 250"/>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2" name="Rectangle 251"/>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48" name="Group 247"/>
          <p:cNvGrpSpPr/>
          <p:nvPr/>
        </p:nvGrpSpPr>
        <p:grpSpPr>
          <a:xfrm>
            <a:off x="3392287" y="4272325"/>
            <a:ext cx="282213" cy="235198"/>
            <a:chOff x="1516430" y="5044533"/>
            <a:chExt cx="282213" cy="235198"/>
          </a:xfrm>
        </p:grpSpPr>
        <p:sp>
          <p:nvSpPr>
            <p:cNvPr id="249" name="Rectangle 248"/>
            <p:cNvSpPr/>
            <p:nvPr/>
          </p:nvSpPr>
          <p:spPr>
            <a:xfrm>
              <a:off x="1516430" y="5044533"/>
              <a:ext cx="282213" cy="235198"/>
            </a:xfrm>
            <a:prstGeom prst="rect">
              <a:avLst/>
            </a:prstGeom>
            <a:solidFill>
              <a:schemeClr val="bg1">
                <a:lumMod val="75000"/>
              </a:schemeClr>
            </a:solidFill>
            <a:ln w="38100" cmpd="sng">
              <a:solidFill>
                <a:schemeClr val="accent6">
                  <a:lumMod val="50000"/>
                  <a:lumOff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0" name="Rectangle 249"/>
            <p:cNvSpPr/>
            <p:nvPr/>
          </p:nvSpPr>
          <p:spPr>
            <a:xfrm>
              <a:off x="1534636" y="5149893"/>
              <a:ext cx="248331" cy="108000"/>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57" name="Group 256"/>
          <p:cNvGrpSpPr/>
          <p:nvPr/>
        </p:nvGrpSpPr>
        <p:grpSpPr>
          <a:xfrm>
            <a:off x="6577409" y="1507309"/>
            <a:ext cx="674176" cy="642876"/>
            <a:chOff x="10437779" y="2611336"/>
            <a:chExt cx="674176" cy="642876"/>
          </a:xfrm>
        </p:grpSpPr>
        <p:sp>
          <p:nvSpPr>
            <p:cNvPr id="258" name="Rectangle 257"/>
            <p:cNvSpPr/>
            <p:nvPr/>
          </p:nvSpPr>
          <p:spPr>
            <a:xfrm>
              <a:off x="10437779" y="2611336"/>
              <a:ext cx="674176" cy="642876"/>
            </a:xfrm>
            <a:prstGeom prst="rect">
              <a:avLst/>
            </a:prstGeom>
            <a:solidFill>
              <a:schemeClr val="bg1">
                <a:lumMod val="75000"/>
              </a:schemeClr>
            </a:solidFill>
            <a:ln w="38100" cmpd="sng">
              <a:solidFill>
                <a:srgbClr val="00FD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59" name="Rectangle 258"/>
            <p:cNvSpPr/>
            <p:nvPr/>
          </p:nvSpPr>
          <p:spPr>
            <a:xfrm>
              <a:off x="10460369" y="2924934"/>
              <a:ext cx="635909" cy="29791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60" name="Group 259"/>
          <p:cNvGrpSpPr/>
          <p:nvPr/>
        </p:nvGrpSpPr>
        <p:grpSpPr>
          <a:xfrm>
            <a:off x="7469135" y="2277378"/>
            <a:ext cx="674176" cy="642876"/>
            <a:chOff x="10437779" y="2611336"/>
            <a:chExt cx="674176" cy="642876"/>
          </a:xfrm>
        </p:grpSpPr>
        <p:sp>
          <p:nvSpPr>
            <p:cNvPr id="261" name="Rectangle 260"/>
            <p:cNvSpPr/>
            <p:nvPr/>
          </p:nvSpPr>
          <p:spPr>
            <a:xfrm>
              <a:off x="10437779" y="2611336"/>
              <a:ext cx="674176" cy="642876"/>
            </a:xfrm>
            <a:prstGeom prst="rect">
              <a:avLst/>
            </a:prstGeom>
            <a:solidFill>
              <a:schemeClr val="bg1">
                <a:lumMod val="75000"/>
              </a:schemeClr>
            </a:solidFill>
            <a:ln w="38100" cmpd="sng">
              <a:solidFill>
                <a:srgbClr val="00FD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62" name="Rectangle 261"/>
            <p:cNvSpPr/>
            <p:nvPr/>
          </p:nvSpPr>
          <p:spPr>
            <a:xfrm>
              <a:off x="10460369" y="2924934"/>
              <a:ext cx="635909" cy="29791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63" name="Group 262"/>
          <p:cNvGrpSpPr/>
          <p:nvPr/>
        </p:nvGrpSpPr>
        <p:grpSpPr>
          <a:xfrm>
            <a:off x="7455624" y="1507309"/>
            <a:ext cx="674176" cy="642876"/>
            <a:chOff x="10437779" y="2611336"/>
            <a:chExt cx="674176" cy="642876"/>
          </a:xfrm>
        </p:grpSpPr>
        <p:sp>
          <p:nvSpPr>
            <p:cNvPr id="264" name="Rectangle 263"/>
            <p:cNvSpPr/>
            <p:nvPr/>
          </p:nvSpPr>
          <p:spPr>
            <a:xfrm>
              <a:off x="10437779" y="2611336"/>
              <a:ext cx="674176" cy="642876"/>
            </a:xfrm>
            <a:prstGeom prst="rect">
              <a:avLst/>
            </a:prstGeom>
            <a:solidFill>
              <a:schemeClr val="bg1">
                <a:lumMod val="75000"/>
              </a:schemeClr>
            </a:solidFill>
            <a:ln w="38100" cmpd="sng">
              <a:solidFill>
                <a:srgbClr val="00FD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65" name="Rectangle 264"/>
            <p:cNvSpPr/>
            <p:nvPr/>
          </p:nvSpPr>
          <p:spPr>
            <a:xfrm>
              <a:off x="10460369" y="2924934"/>
              <a:ext cx="635909" cy="29791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grpSp>
        <p:nvGrpSpPr>
          <p:cNvPr id="266" name="Group 265"/>
          <p:cNvGrpSpPr/>
          <p:nvPr/>
        </p:nvGrpSpPr>
        <p:grpSpPr>
          <a:xfrm>
            <a:off x="8563527" y="2263867"/>
            <a:ext cx="674176" cy="642876"/>
            <a:chOff x="10437779" y="2611336"/>
            <a:chExt cx="674176" cy="642876"/>
          </a:xfrm>
        </p:grpSpPr>
        <p:sp>
          <p:nvSpPr>
            <p:cNvPr id="267" name="Rectangle 266"/>
            <p:cNvSpPr/>
            <p:nvPr/>
          </p:nvSpPr>
          <p:spPr>
            <a:xfrm>
              <a:off x="10437779" y="2611336"/>
              <a:ext cx="674176" cy="642876"/>
            </a:xfrm>
            <a:prstGeom prst="rect">
              <a:avLst/>
            </a:prstGeom>
            <a:solidFill>
              <a:schemeClr val="bg1">
                <a:lumMod val="75000"/>
              </a:schemeClr>
            </a:solidFill>
            <a:ln w="38100" cmpd="sng">
              <a:solidFill>
                <a:srgbClr val="00FD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sp>
          <p:nvSpPr>
            <p:cNvPr id="268" name="Rectangle 267"/>
            <p:cNvSpPr/>
            <p:nvPr/>
          </p:nvSpPr>
          <p:spPr>
            <a:xfrm>
              <a:off x="10460369" y="2924934"/>
              <a:ext cx="635909" cy="297918"/>
            </a:xfrm>
            <a:prstGeom prst="rect">
              <a:avLst/>
            </a:prstGeom>
            <a:solidFill>
              <a:schemeClr val="tx2">
                <a:lumMod val="60000"/>
                <a:lumOff val="4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endParaRPr lang="en-US" sz="1600" b="1" kern="1200">
                <a:solidFill>
                  <a:schemeClr val="tx1">
                    <a:lumMod val="75000"/>
                    <a:lumOff val="25000"/>
                  </a:schemeClr>
                </a:solidFill>
                <a:ea typeface="ＭＳ 明朝" charset="-128"/>
                <a:cs typeface="Times New Roman" charset="0"/>
              </a:endParaRPr>
            </a:p>
          </p:txBody>
        </p:sp>
      </p:grpSp>
    </p:spTree>
    <p:extLst>
      <p:ext uri="{BB962C8B-B14F-4D97-AF65-F5344CB8AC3E}">
        <p14:creationId xmlns:p14="http://schemas.microsoft.com/office/powerpoint/2010/main" val="35051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4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4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4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5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1" grpId="0" animBg="1"/>
      <p:bldP spid="12" grpId="0"/>
      <p:bldP spid="13" grpId="0" animBg="1"/>
      <p:bldP spid="15" grpId="0" animBg="1"/>
      <p:bldP spid="17" grpId="0" animBg="1"/>
      <p:bldP spid="17" grpId="1" animBg="1"/>
      <p:bldP spid="18" grpId="0" animBg="1"/>
      <p:bldP spid="19" grpId="0" animBg="1"/>
      <p:bldP spid="20" grpId="0"/>
      <p:bldP spid="31" grpId="0" animBg="1"/>
      <p:bldP spid="134" grpId="0"/>
      <p:bldP spid="135" grpId="0"/>
      <p:bldP spid="137" grpId="0"/>
      <p:bldP spid="156" grpId="0"/>
      <p:bldP spid="181" grpId="0"/>
      <p:bldP spid="243" grpId="0" animBg="1"/>
      <p:bldP spid="24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484C8-6259-45E8-B8B5-F97C83C6C322}"/>
              </a:ext>
            </a:extLst>
          </p:cNvPr>
          <p:cNvSpPr>
            <a:spLocks noGrp="1"/>
          </p:cNvSpPr>
          <p:nvPr>
            <p:ph type="title"/>
          </p:nvPr>
        </p:nvSpPr>
        <p:spPr/>
        <p:txBody>
          <a:bodyPr/>
          <a:lstStyle/>
          <a:p>
            <a:r>
              <a:rPr lang="zh-CN" altLang="en-US" dirty="0"/>
              <a:t>架构演变</a:t>
            </a:r>
            <a:endParaRPr lang="en-US" dirty="0"/>
          </a:p>
        </p:txBody>
      </p:sp>
      <p:pic>
        <p:nvPicPr>
          <p:cNvPr id="5" name="Picture 4">
            <a:extLst>
              <a:ext uri="{FF2B5EF4-FFF2-40B4-BE49-F238E27FC236}">
                <a16:creationId xmlns="" xmlns:a16="http://schemas.microsoft.com/office/drawing/2014/main" id="{4A9D182F-0B92-4689-91E6-464341C25BE5}"/>
              </a:ext>
            </a:extLst>
          </p:cNvPr>
          <p:cNvPicPr>
            <a:picLocks noChangeAspect="1"/>
          </p:cNvPicPr>
          <p:nvPr/>
        </p:nvPicPr>
        <p:blipFill>
          <a:blip r:embed="rId2"/>
          <a:stretch>
            <a:fillRect/>
          </a:stretch>
        </p:blipFill>
        <p:spPr>
          <a:xfrm>
            <a:off x="1937971" y="2147521"/>
            <a:ext cx="7753350" cy="4133850"/>
          </a:xfrm>
          <a:prstGeom prst="rect">
            <a:avLst/>
          </a:prstGeom>
        </p:spPr>
      </p:pic>
      <p:pic>
        <p:nvPicPr>
          <p:cNvPr id="6" name="Picture 5">
            <a:extLst>
              <a:ext uri="{FF2B5EF4-FFF2-40B4-BE49-F238E27FC236}">
                <a16:creationId xmlns="" xmlns:a16="http://schemas.microsoft.com/office/drawing/2014/main" id="{A0A698FB-7172-4CDC-B951-C902A51290E3}"/>
              </a:ext>
            </a:extLst>
          </p:cNvPr>
          <p:cNvPicPr>
            <a:picLocks noChangeAspect="1"/>
          </p:cNvPicPr>
          <p:nvPr/>
        </p:nvPicPr>
        <p:blipFill>
          <a:blip r:embed="rId3"/>
          <a:stretch>
            <a:fillRect/>
          </a:stretch>
        </p:blipFill>
        <p:spPr>
          <a:xfrm>
            <a:off x="1937971" y="1051957"/>
            <a:ext cx="8305800" cy="714375"/>
          </a:xfrm>
          <a:prstGeom prst="rect">
            <a:avLst/>
          </a:prstGeom>
        </p:spPr>
      </p:pic>
    </p:spTree>
    <p:extLst>
      <p:ext uri="{BB962C8B-B14F-4D97-AF65-F5344CB8AC3E}">
        <p14:creationId xmlns:p14="http://schemas.microsoft.com/office/powerpoint/2010/main" val="179694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zh-CN" altLang="en-US" dirty="0" smtClean="0"/>
              <a:t>的概念</a:t>
            </a:r>
            <a:endParaRPr lang="en-US" dirty="0"/>
          </a:p>
        </p:txBody>
      </p:sp>
      <p:sp>
        <p:nvSpPr>
          <p:cNvPr id="4" name="Content Placeholder 4"/>
          <p:cNvSpPr txBox="1">
            <a:spLocks/>
          </p:cNvSpPr>
          <p:nvPr/>
        </p:nvSpPr>
        <p:spPr>
          <a:xfrm>
            <a:off x="513935" y="1393469"/>
            <a:ext cx="10515600" cy="4756150"/>
          </a:xfrm>
          <a:prstGeom prst="rect">
            <a:avLst/>
          </a:prstGeom>
        </p:spPr>
        <p:txBody>
          <a:bodyPr/>
          <a:lst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t>应用开发者</a:t>
            </a:r>
            <a:r>
              <a:rPr lang="zh-CN" altLang="en-US" dirty="0" smtClean="0">
                <a:solidFill>
                  <a:srgbClr val="0052FF"/>
                </a:solidFill>
              </a:rPr>
              <a:t>不需要关心</a:t>
            </a:r>
            <a:r>
              <a:rPr lang="zh-CN" altLang="en-US" dirty="0" smtClean="0"/>
              <a:t>基础设施、操作系统、运行环境等</a:t>
            </a:r>
            <a:r>
              <a:rPr lang="zh-CN" altLang="en-US" dirty="0" smtClean="0">
                <a:solidFill>
                  <a:srgbClr val="0052FF"/>
                </a:solidFill>
              </a:rPr>
              <a:t>任何服务器端的要素</a:t>
            </a:r>
            <a:r>
              <a:rPr lang="zh-CN" altLang="en-US" dirty="0" smtClean="0"/>
              <a:t>。</a:t>
            </a:r>
            <a:endParaRPr lang="en-US" altLang="zh-CN" dirty="0" smtClean="0"/>
          </a:p>
          <a:p>
            <a:r>
              <a:rPr lang="zh-CN" altLang="en-US" dirty="0" smtClean="0"/>
              <a:t>服务器端的逻辑仍然由</a:t>
            </a:r>
            <a:r>
              <a:rPr lang="zh-CN" altLang="en-US" dirty="0" smtClean="0">
                <a:solidFill>
                  <a:srgbClr val="0052FF"/>
                </a:solidFill>
              </a:rPr>
              <a:t>程序代码</a:t>
            </a:r>
            <a:r>
              <a:rPr lang="zh-CN" altLang="en-US" dirty="0" smtClean="0">
                <a:solidFill>
                  <a:srgbClr val="000000"/>
                </a:solidFill>
              </a:rPr>
              <a:t>实现，</a:t>
            </a:r>
            <a:r>
              <a:rPr lang="zh-CN" altLang="en-US" dirty="0" smtClean="0">
                <a:solidFill>
                  <a:srgbClr val="0052FF"/>
                </a:solidFill>
              </a:rPr>
              <a:t>运行在云计算平台上</a:t>
            </a:r>
            <a:r>
              <a:rPr lang="zh-CN" altLang="en-US" dirty="0" smtClean="0"/>
              <a:t>。</a:t>
            </a:r>
            <a:endParaRPr lang="en-US" altLang="zh-CN" dirty="0" smtClean="0"/>
          </a:p>
          <a:p>
            <a:r>
              <a:rPr lang="zh-CN" altLang="en-US" dirty="0" smtClean="0"/>
              <a:t>程序代码是</a:t>
            </a:r>
            <a:r>
              <a:rPr lang="zh-CN" altLang="en-US" dirty="0" smtClean="0">
                <a:solidFill>
                  <a:srgbClr val="0052FF"/>
                </a:solidFill>
              </a:rPr>
              <a:t>无状态</a:t>
            </a:r>
            <a:r>
              <a:rPr lang="zh-CN" altLang="en-US" dirty="0" smtClean="0"/>
              <a:t>的。</a:t>
            </a:r>
            <a:endParaRPr lang="en-US" altLang="zh-CN" dirty="0" smtClean="0"/>
          </a:p>
          <a:p>
            <a:r>
              <a:rPr lang="zh-CN" altLang="en-US" dirty="0" smtClean="0"/>
              <a:t>程序代码的运行是</a:t>
            </a:r>
            <a:r>
              <a:rPr lang="zh-CN" altLang="en-US" dirty="0" smtClean="0">
                <a:solidFill>
                  <a:srgbClr val="0052FF"/>
                </a:solidFill>
              </a:rPr>
              <a:t>暂时性</a:t>
            </a:r>
            <a:r>
              <a:rPr lang="zh-CN" altLang="en-US" dirty="0" smtClean="0"/>
              <a:t>的，通常</a:t>
            </a:r>
            <a:r>
              <a:rPr lang="zh-CN" altLang="en-US" dirty="0" smtClean="0">
                <a:solidFill>
                  <a:srgbClr val="0052FF"/>
                </a:solidFill>
              </a:rPr>
              <a:t>有一定限制</a:t>
            </a:r>
            <a:r>
              <a:rPr lang="zh-CN" altLang="en-US" dirty="0" smtClean="0"/>
              <a:t>，如限制运行内存、运行时间等等（当然，可以定制）。</a:t>
            </a:r>
            <a:endParaRPr lang="en-US" altLang="zh-CN" dirty="0" smtClean="0"/>
          </a:p>
          <a:p>
            <a:r>
              <a:rPr lang="zh-CN" altLang="en-US" dirty="0" smtClean="0"/>
              <a:t>程序代码可以由</a:t>
            </a:r>
            <a:r>
              <a:rPr lang="en-US" altLang="zh-CN" dirty="0" smtClean="0">
                <a:solidFill>
                  <a:srgbClr val="0052FF"/>
                </a:solidFill>
              </a:rPr>
              <a:t>API</a:t>
            </a:r>
            <a:r>
              <a:rPr lang="zh-CN" altLang="en-US" dirty="0" smtClean="0">
                <a:solidFill>
                  <a:srgbClr val="0052FF"/>
                </a:solidFill>
              </a:rPr>
              <a:t>网关</a:t>
            </a:r>
            <a:r>
              <a:rPr lang="zh-CN" altLang="en-US" dirty="0" smtClean="0"/>
              <a:t>直接调用，或者</a:t>
            </a:r>
            <a:r>
              <a:rPr lang="zh-CN" altLang="en-US" dirty="0" smtClean="0">
                <a:solidFill>
                  <a:srgbClr val="0052FF"/>
                </a:solidFill>
              </a:rPr>
              <a:t>事件</a:t>
            </a:r>
            <a:r>
              <a:rPr lang="zh-CN" altLang="en-US" dirty="0" smtClean="0"/>
              <a:t>触发。</a:t>
            </a:r>
            <a:endParaRPr lang="en-US" altLang="zh-CN" dirty="0" smtClean="0"/>
          </a:p>
          <a:p>
            <a:endParaRPr lang="en-US" altLang="zh-CN" dirty="0" smtClean="0"/>
          </a:p>
          <a:p>
            <a:endParaRPr lang="en-US" dirty="0"/>
          </a:p>
        </p:txBody>
      </p:sp>
      <p:sp>
        <p:nvSpPr>
          <p:cNvPr id="6" name="Left Brace 5"/>
          <p:cNvSpPr/>
          <p:nvPr/>
        </p:nvSpPr>
        <p:spPr>
          <a:xfrm>
            <a:off x="6397540" y="334540"/>
            <a:ext cx="381000" cy="691495"/>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 name="Group 8"/>
          <p:cNvGrpSpPr/>
          <p:nvPr/>
        </p:nvGrpSpPr>
        <p:grpSpPr>
          <a:xfrm>
            <a:off x="4265066" y="101475"/>
            <a:ext cx="5323577" cy="823835"/>
            <a:chOff x="4265066" y="101475"/>
            <a:chExt cx="5323577" cy="823835"/>
          </a:xfrm>
        </p:grpSpPr>
        <p:sp>
          <p:nvSpPr>
            <p:cNvPr id="5" name="TextBox 4"/>
            <p:cNvSpPr txBox="1"/>
            <p:nvPr/>
          </p:nvSpPr>
          <p:spPr>
            <a:xfrm>
              <a:off x="4265066" y="402090"/>
              <a:ext cx="2020530" cy="523220"/>
            </a:xfrm>
            <a:prstGeom prst="rect">
              <a:avLst/>
            </a:prstGeom>
            <a:noFill/>
          </p:spPr>
          <p:txBody>
            <a:bodyPr wrap="none" rtlCol="0">
              <a:spAutoFit/>
            </a:bodyPr>
            <a:lstStyle/>
            <a:p>
              <a:r>
                <a:rPr lang="en-US" sz="2800" dirty="0" err="1" smtClean="0">
                  <a:solidFill>
                    <a:srgbClr val="660066"/>
                  </a:solidFill>
                </a:rPr>
                <a:t>Serverless</a:t>
              </a:r>
              <a:r>
                <a:rPr lang="zh-CN" altLang="en-US" sz="2800" dirty="0" smtClean="0">
                  <a:solidFill>
                    <a:srgbClr val="0052FF"/>
                  </a:solidFill>
                </a:rPr>
                <a:t>＝</a:t>
              </a:r>
              <a:endParaRPr lang="en-US" sz="2800" dirty="0">
                <a:solidFill>
                  <a:srgbClr val="0052FF"/>
                </a:solidFill>
              </a:endParaRPr>
            </a:p>
          </p:txBody>
        </p:sp>
        <p:sp>
          <p:nvSpPr>
            <p:cNvPr id="7" name="TextBox 6"/>
            <p:cNvSpPr txBox="1"/>
            <p:nvPr/>
          </p:nvSpPr>
          <p:spPr>
            <a:xfrm>
              <a:off x="6823794" y="101475"/>
              <a:ext cx="2764849" cy="461665"/>
            </a:xfrm>
            <a:prstGeom prst="rect">
              <a:avLst/>
            </a:prstGeom>
            <a:noFill/>
          </p:spPr>
          <p:txBody>
            <a:bodyPr wrap="none" rtlCol="0">
              <a:spAutoFit/>
            </a:bodyPr>
            <a:lstStyle/>
            <a:p>
              <a:r>
                <a:rPr lang="en-US" sz="2400" dirty="0" smtClean="0"/>
                <a:t>Backend as a Service</a:t>
              </a:r>
              <a:endParaRPr lang="en-US" dirty="0"/>
            </a:p>
          </p:txBody>
        </p:sp>
      </p:grpSp>
      <p:sp>
        <p:nvSpPr>
          <p:cNvPr id="8" name="TextBox 7"/>
          <p:cNvSpPr txBox="1"/>
          <p:nvPr/>
        </p:nvSpPr>
        <p:spPr>
          <a:xfrm>
            <a:off x="6778539" y="725364"/>
            <a:ext cx="2793854" cy="461665"/>
          </a:xfrm>
          <a:prstGeom prst="rect">
            <a:avLst/>
          </a:prstGeom>
          <a:noFill/>
        </p:spPr>
        <p:txBody>
          <a:bodyPr wrap="none" rtlCol="0">
            <a:spAutoFit/>
          </a:bodyPr>
          <a:lstStyle/>
          <a:p>
            <a:r>
              <a:rPr lang="en-US" sz="2400" dirty="0" smtClean="0">
                <a:solidFill>
                  <a:srgbClr val="660066"/>
                </a:solidFill>
              </a:rPr>
              <a:t>Function as a Service</a:t>
            </a:r>
            <a:endParaRPr lang="en-US" sz="2400" dirty="0">
              <a:solidFill>
                <a:srgbClr val="660066"/>
              </a:solidFill>
            </a:endParaRPr>
          </a:p>
        </p:txBody>
      </p:sp>
      <p:sp>
        <p:nvSpPr>
          <p:cNvPr id="10" name="TextBox 9"/>
          <p:cNvSpPr txBox="1"/>
          <p:nvPr/>
        </p:nvSpPr>
        <p:spPr>
          <a:xfrm>
            <a:off x="1075308" y="4645967"/>
            <a:ext cx="1107996" cy="461665"/>
          </a:xfrm>
          <a:prstGeom prst="rect">
            <a:avLst/>
          </a:prstGeom>
          <a:noFill/>
        </p:spPr>
        <p:txBody>
          <a:bodyPr wrap="none" rtlCol="0">
            <a:spAutoFit/>
          </a:bodyPr>
          <a:lstStyle/>
          <a:p>
            <a:r>
              <a:rPr lang="zh-CN" altLang="en-US" sz="2400" dirty="0" smtClean="0"/>
              <a:t>无状态</a:t>
            </a:r>
            <a:endParaRPr lang="en-US" sz="2400" dirty="0"/>
          </a:p>
        </p:txBody>
      </p:sp>
      <p:sp>
        <p:nvSpPr>
          <p:cNvPr id="11" name="TextBox 10"/>
          <p:cNvSpPr txBox="1"/>
          <p:nvPr/>
        </p:nvSpPr>
        <p:spPr>
          <a:xfrm>
            <a:off x="2781181" y="4645967"/>
            <a:ext cx="800219" cy="461665"/>
          </a:xfrm>
          <a:prstGeom prst="rect">
            <a:avLst/>
          </a:prstGeom>
          <a:noFill/>
        </p:spPr>
        <p:txBody>
          <a:bodyPr wrap="none" rtlCol="0">
            <a:spAutoFit/>
          </a:bodyPr>
          <a:lstStyle/>
          <a:p>
            <a:r>
              <a:rPr lang="zh-CN" altLang="en-US" sz="2400" dirty="0" smtClean="0"/>
              <a:t>短时</a:t>
            </a:r>
            <a:endParaRPr lang="en-US" sz="2400" dirty="0"/>
          </a:p>
        </p:txBody>
      </p:sp>
      <p:sp>
        <p:nvSpPr>
          <p:cNvPr id="12" name="TextBox 11"/>
          <p:cNvSpPr txBox="1"/>
          <p:nvPr/>
        </p:nvSpPr>
        <p:spPr>
          <a:xfrm>
            <a:off x="4114800" y="4645967"/>
            <a:ext cx="1415772" cy="461665"/>
          </a:xfrm>
          <a:prstGeom prst="rect">
            <a:avLst/>
          </a:prstGeom>
          <a:noFill/>
        </p:spPr>
        <p:txBody>
          <a:bodyPr wrap="none" rtlCol="0">
            <a:spAutoFit/>
          </a:bodyPr>
          <a:lstStyle/>
          <a:p>
            <a:r>
              <a:rPr lang="zh-CN" altLang="en-US" sz="2400" dirty="0" smtClean="0"/>
              <a:t>事件驱动</a:t>
            </a:r>
            <a:endParaRPr lang="en-US" sz="2400" dirty="0"/>
          </a:p>
        </p:txBody>
      </p:sp>
    </p:spTree>
    <p:extLst>
      <p:ext uri="{BB962C8B-B14F-4D97-AF65-F5344CB8AC3E}">
        <p14:creationId xmlns:p14="http://schemas.microsoft.com/office/powerpoint/2010/main" val="14628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8"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1F1FF8-B128-4CCA-829E-CBB73E926FED}"/>
              </a:ext>
            </a:extLst>
          </p:cNvPr>
          <p:cNvSpPr>
            <a:spLocks noGrp="1"/>
          </p:cNvSpPr>
          <p:nvPr>
            <p:ph type="title"/>
          </p:nvPr>
        </p:nvSpPr>
        <p:spPr/>
        <p:txBody>
          <a:bodyPr/>
          <a:lstStyle/>
          <a:p>
            <a:r>
              <a:rPr lang="en-US" dirty="0" err="1" smtClean="0"/>
              <a:t>Serverless</a:t>
            </a:r>
            <a:r>
              <a:rPr lang="zh-CN" altLang="en-US" dirty="0" smtClean="0"/>
              <a:t>的优缺点</a:t>
            </a:r>
            <a:endParaRPr lang="en-US" dirty="0"/>
          </a:p>
        </p:txBody>
      </p:sp>
      <p:sp>
        <p:nvSpPr>
          <p:cNvPr id="5" name="Content Placeholder 4"/>
          <p:cNvSpPr txBox="1">
            <a:spLocks/>
          </p:cNvSpPr>
          <p:nvPr/>
        </p:nvSpPr>
        <p:spPr>
          <a:xfrm>
            <a:off x="838200" y="1640730"/>
            <a:ext cx="10515600" cy="1750273"/>
          </a:xfrm>
          <a:prstGeom prst="rect">
            <a:avLst/>
          </a:prstGeom>
        </p:spPr>
        <p:txBody>
          <a:bodyPr/>
          <a:lst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solidFill>
                  <a:srgbClr val="0052FF"/>
                </a:solidFill>
              </a:rPr>
              <a:t>快速开发</a:t>
            </a:r>
            <a:r>
              <a:rPr lang="zh-CN" altLang="en-US" dirty="0" smtClean="0"/>
              <a:t>：应用开发者只需要关心业务逻辑</a:t>
            </a:r>
            <a:endParaRPr lang="en-US" altLang="zh-CN" dirty="0" smtClean="0"/>
          </a:p>
          <a:p>
            <a:r>
              <a:rPr lang="zh-CN" altLang="en-US" dirty="0" smtClean="0">
                <a:solidFill>
                  <a:srgbClr val="0052FF"/>
                </a:solidFill>
              </a:rPr>
              <a:t>无限扩展</a:t>
            </a:r>
            <a:r>
              <a:rPr lang="zh-CN" altLang="en-US" dirty="0" smtClean="0"/>
              <a:t>：无状态小粒度的程序代码由云平台上按需实现横向扩展。</a:t>
            </a:r>
            <a:endParaRPr lang="en-US" altLang="zh-CN" dirty="0" smtClean="0"/>
          </a:p>
          <a:p>
            <a:r>
              <a:rPr lang="zh-CN" altLang="zh-CN" dirty="0" smtClean="0">
                <a:solidFill>
                  <a:srgbClr val="0052FF"/>
                </a:solidFill>
              </a:rPr>
              <a:t>“</a:t>
            </a:r>
            <a:r>
              <a:rPr lang="zh-CN" altLang="en-US" dirty="0" smtClean="0">
                <a:solidFill>
                  <a:srgbClr val="0052FF"/>
                </a:solidFill>
              </a:rPr>
              <a:t>绿色”计算</a:t>
            </a:r>
            <a:r>
              <a:rPr lang="zh-CN" altLang="en-US" dirty="0" smtClean="0"/>
              <a:t>：程序代码按需执行、按需扩展。</a:t>
            </a:r>
            <a:endParaRPr lang="en-US" altLang="zh-CN" dirty="0" smtClean="0"/>
          </a:p>
          <a:p>
            <a:r>
              <a:rPr lang="zh-CN" altLang="en-US" dirty="0" smtClean="0">
                <a:solidFill>
                  <a:srgbClr val="0052FF"/>
                </a:solidFill>
              </a:rPr>
              <a:t>资源使用率高</a:t>
            </a:r>
            <a:endParaRPr lang="en-US" altLang="zh-CN" dirty="0">
              <a:solidFill>
                <a:srgbClr val="0052FF"/>
              </a:solidFill>
            </a:endParaRPr>
          </a:p>
        </p:txBody>
      </p:sp>
      <p:sp>
        <p:nvSpPr>
          <p:cNvPr id="3" name="TextBox 2"/>
          <p:cNvSpPr txBox="1"/>
          <p:nvPr/>
        </p:nvSpPr>
        <p:spPr>
          <a:xfrm>
            <a:off x="607996" y="1256427"/>
            <a:ext cx="530915"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优点</a:t>
            </a:r>
            <a:endParaRPr lang="en-US" sz="2100" kern="0" spc="-30" dirty="0" err="1" smtClean="0">
              <a:latin typeface="Arial"/>
              <a:cs typeface="Arial"/>
            </a:endParaRPr>
          </a:p>
        </p:txBody>
      </p:sp>
      <p:sp>
        <p:nvSpPr>
          <p:cNvPr id="6" name="Content Placeholder 4"/>
          <p:cNvSpPr txBox="1">
            <a:spLocks/>
          </p:cNvSpPr>
          <p:nvPr/>
        </p:nvSpPr>
        <p:spPr>
          <a:xfrm>
            <a:off x="814957" y="3860157"/>
            <a:ext cx="10515600" cy="1750273"/>
          </a:xfrm>
          <a:prstGeom prst="rect">
            <a:avLst/>
          </a:prstGeom>
        </p:spPr>
        <p:txBody>
          <a:bodyPr/>
          <a:lstStyle>
            <a:lvl1pPr marL="227013" indent="-227013" algn="l" defTabSz="457200" rtl="0" eaLnBrk="1" latinLnBrk="0" hangingPunct="1">
              <a:spcBef>
                <a:spcPct val="20000"/>
              </a:spcBef>
              <a:buFont typeface="Wingdings" charset="2"/>
              <a:buChar char="§"/>
              <a:defRPr sz="2100" b="1"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solidFill>
                  <a:srgbClr val="0052FF"/>
                </a:solidFill>
              </a:rPr>
              <a:t>非普遍适用</a:t>
            </a:r>
            <a:endParaRPr lang="en-US" altLang="zh-CN" dirty="0" smtClean="0"/>
          </a:p>
          <a:p>
            <a:r>
              <a:rPr lang="zh-CN" altLang="en-US" dirty="0" smtClean="0">
                <a:solidFill>
                  <a:srgbClr val="0052FF"/>
                </a:solidFill>
              </a:rPr>
              <a:t>管理难度增加</a:t>
            </a:r>
            <a:endParaRPr lang="en-US" altLang="zh-CN" dirty="0" smtClean="0"/>
          </a:p>
          <a:p>
            <a:r>
              <a:rPr lang="zh-CN" altLang="en-US" dirty="0" smtClean="0">
                <a:solidFill>
                  <a:srgbClr val="0052FF"/>
                </a:solidFill>
              </a:rPr>
              <a:t>调试难度增大</a:t>
            </a:r>
            <a:endParaRPr lang="en-US" altLang="zh-CN" dirty="0" smtClean="0"/>
          </a:p>
        </p:txBody>
      </p:sp>
      <p:sp>
        <p:nvSpPr>
          <p:cNvPr id="7" name="TextBox 6"/>
          <p:cNvSpPr txBox="1"/>
          <p:nvPr/>
        </p:nvSpPr>
        <p:spPr>
          <a:xfrm>
            <a:off x="584753" y="3475854"/>
            <a:ext cx="530915" cy="323165"/>
          </a:xfrm>
          <a:prstGeom prst="rect">
            <a:avLst/>
          </a:prstGeom>
          <a:noFill/>
          <a:ln>
            <a:noFill/>
          </a:ln>
        </p:spPr>
        <p:txBody>
          <a:bodyPr wrap="none" lIns="0" tIns="0" rIns="0" bIns="0" rtlCol="0">
            <a:spAutoFit/>
          </a:bodyPr>
          <a:lstStyle/>
          <a:p>
            <a:r>
              <a:rPr lang="zh-CN" altLang="en-US" sz="2100" kern="0" spc="-30" dirty="0" smtClean="0">
                <a:latin typeface="Arial"/>
                <a:cs typeface="Arial"/>
              </a:rPr>
              <a:t>缺点</a:t>
            </a:r>
            <a:endParaRPr lang="en-US" sz="2100" kern="0" spc="-30" dirty="0" err="1" smtClean="0">
              <a:latin typeface="Arial"/>
              <a:cs typeface="Arial"/>
            </a:endParaRPr>
          </a:p>
        </p:txBody>
      </p:sp>
    </p:spTree>
    <p:extLst>
      <p:ext uri="{BB962C8B-B14F-4D97-AF65-F5344CB8AC3E}">
        <p14:creationId xmlns:p14="http://schemas.microsoft.com/office/powerpoint/2010/main" val="90033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 VS. </a:t>
            </a:r>
            <a:r>
              <a:rPr lang="en-US" smtClean="0"/>
              <a:t>Microservices</a:t>
            </a:r>
            <a:endParaRPr lang="en-US" dirty="0"/>
          </a:p>
        </p:txBody>
      </p:sp>
      <p:sp>
        <p:nvSpPr>
          <p:cNvPr id="4" name="TextBox 3"/>
          <p:cNvSpPr txBox="1"/>
          <p:nvPr/>
        </p:nvSpPr>
        <p:spPr>
          <a:xfrm>
            <a:off x="1905000" y="2469289"/>
            <a:ext cx="2001595" cy="2185214"/>
          </a:xfrm>
          <a:prstGeom prst="rect">
            <a:avLst/>
          </a:prstGeom>
          <a:noFill/>
        </p:spPr>
        <p:txBody>
          <a:bodyPr wrap="none" rtlCol="0">
            <a:spAutoFit/>
          </a:bodyPr>
          <a:lstStyle/>
          <a:p>
            <a:r>
              <a:rPr lang="en-US" altLang="zh-CN" sz="2800" b="1" dirty="0" err="1" smtClean="0"/>
              <a:t>Serverless</a:t>
            </a:r>
            <a:endParaRPr lang="en-US" altLang="zh-CN" b="1" dirty="0" smtClean="0"/>
          </a:p>
          <a:p>
            <a:endParaRPr lang="en-US" dirty="0"/>
          </a:p>
          <a:p>
            <a:r>
              <a:rPr lang="zh-CN" altLang="en-US" dirty="0" smtClean="0"/>
              <a:t>无状态的</a:t>
            </a:r>
            <a:endParaRPr lang="en-US" dirty="0" smtClean="0"/>
          </a:p>
          <a:p>
            <a:r>
              <a:rPr lang="zh-CN" altLang="en-US" dirty="0" smtClean="0"/>
              <a:t>事件驱动的</a:t>
            </a:r>
            <a:endParaRPr lang="en-US" dirty="0" smtClean="0"/>
          </a:p>
          <a:p>
            <a:r>
              <a:rPr lang="zh-CN" altLang="en-US" dirty="0" smtClean="0"/>
              <a:t>无需运维</a:t>
            </a:r>
            <a:endParaRPr lang="en-US" dirty="0" smtClean="0"/>
          </a:p>
          <a:p>
            <a:r>
              <a:rPr lang="zh-CN" altLang="en-US" dirty="0" smtClean="0"/>
              <a:t>短暂存在的</a:t>
            </a:r>
            <a:endParaRPr lang="en-US" dirty="0" smtClean="0"/>
          </a:p>
          <a:p>
            <a:endParaRPr lang="en-US" dirty="0"/>
          </a:p>
        </p:txBody>
      </p:sp>
      <p:sp>
        <p:nvSpPr>
          <p:cNvPr id="5" name="TextBox 4"/>
          <p:cNvSpPr txBox="1"/>
          <p:nvPr/>
        </p:nvSpPr>
        <p:spPr>
          <a:xfrm>
            <a:off x="6934200" y="1376682"/>
            <a:ext cx="2580003" cy="2462213"/>
          </a:xfrm>
          <a:prstGeom prst="rect">
            <a:avLst/>
          </a:prstGeom>
          <a:noFill/>
        </p:spPr>
        <p:txBody>
          <a:bodyPr wrap="none" rtlCol="0">
            <a:spAutoFit/>
          </a:bodyPr>
          <a:lstStyle/>
          <a:p>
            <a:r>
              <a:rPr lang="en-US" altLang="zh-CN" sz="2800" b="1" dirty="0" err="1" smtClean="0"/>
              <a:t>Microservices</a:t>
            </a:r>
            <a:endParaRPr lang="en-US" altLang="zh-CN" b="1" dirty="0" smtClean="0"/>
          </a:p>
          <a:p>
            <a:endParaRPr lang="en-US" dirty="0"/>
          </a:p>
          <a:p>
            <a:r>
              <a:rPr lang="zh-CN" altLang="en-US" dirty="0" smtClean="0"/>
              <a:t>服务注册与发现</a:t>
            </a:r>
            <a:endParaRPr lang="en-US" dirty="0" smtClean="0"/>
          </a:p>
          <a:p>
            <a:r>
              <a:rPr lang="zh-CN" altLang="en-US" dirty="0" smtClean="0"/>
              <a:t>去中心化</a:t>
            </a:r>
            <a:endParaRPr lang="en-US" dirty="0" smtClean="0"/>
          </a:p>
          <a:p>
            <a:r>
              <a:rPr lang="en-US" dirty="0"/>
              <a:t>CI/CD</a:t>
            </a:r>
          </a:p>
          <a:p>
            <a:r>
              <a:rPr lang="en-US" dirty="0" err="1" smtClean="0"/>
              <a:t>DevOps</a:t>
            </a:r>
            <a:endParaRPr lang="en-US" dirty="0" smtClean="0"/>
          </a:p>
          <a:p>
            <a:endParaRPr lang="en-US" dirty="0" smtClean="0"/>
          </a:p>
          <a:p>
            <a:endParaRPr lang="en-US" dirty="0"/>
          </a:p>
        </p:txBody>
      </p:sp>
      <p:sp>
        <p:nvSpPr>
          <p:cNvPr id="6" name="Rectangle 5"/>
          <p:cNvSpPr/>
          <p:nvPr/>
        </p:nvSpPr>
        <p:spPr>
          <a:xfrm>
            <a:off x="4724400" y="1218828"/>
            <a:ext cx="4953000" cy="27415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516185" y="2167420"/>
            <a:ext cx="4876800" cy="2819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724399" y="2434120"/>
            <a:ext cx="1668585" cy="1200329"/>
          </a:xfrm>
          <a:prstGeom prst="rect">
            <a:avLst/>
          </a:prstGeom>
          <a:noFill/>
        </p:spPr>
        <p:txBody>
          <a:bodyPr wrap="square" rtlCol="0">
            <a:spAutoFit/>
          </a:bodyPr>
          <a:lstStyle/>
          <a:p>
            <a:r>
              <a:rPr lang="zh-CN" altLang="en-US" dirty="0" smtClean="0"/>
              <a:t>服务独自运行</a:t>
            </a:r>
            <a:endParaRPr lang="en-US" dirty="0" smtClean="0"/>
          </a:p>
          <a:p>
            <a:endParaRPr lang="en-US" dirty="0"/>
          </a:p>
          <a:p>
            <a:r>
              <a:rPr lang="zh-CN" altLang="en-US" dirty="0" smtClean="0"/>
              <a:t>轻量级通信</a:t>
            </a:r>
            <a:endParaRPr lang="en-US" dirty="0" smtClean="0"/>
          </a:p>
          <a:p>
            <a:r>
              <a:rPr lang="en-US" dirty="0" smtClean="0"/>
              <a:t> </a:t>
            </a:r>
            <a:endParaRPr lang="en-US" dirty="0"/>
          </a:p>
        </p:txBody>
      </p:sp>
    </p:spTree>
    <p:extLst>
      <p:ext uri="{BB962C8B-B14F-4D97-AF65-F5344CB8AC3E}">
        <p14:creationId xmlns:p14="http://schemas.microsoft.com/office/powerpoint/2010/main" val="5663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Serverless</a:t>
            </a:r>
            <a:r>
              <a:rPr lang="zh-CN" altLang="en-US" dirty="0" smtClean="0"/>
              <a:t>市场前景及展望</a:t>
            </a:r>
            <a:endParaRPr lang="en-US" dirty="0"/>
          </a:p>
        </p:txBody>
      </p:sp>
      <p:pic>
        <p:nvPicPr>
          <p:cNvPr id="4" name="Picture 3"/>
          <p:cNvPicPr>
            <a:picLocks noChangeAspect="1"/>
          </p:cNvPicPr>
          <p:nvPr/>
        </p:nvPicPr>
        <p:blipFill>
          <a:blip r:embed="rId2"/>
          <a:stretch>
            <a:fillRect/>
          </a:stretch>
        </p:blipFill>
        <p:spPr>
          <a:xfrm>
            <a:off x="831526" y="1351896"/>
            <a:ext cx="3130874" cy="2172443"/>
          </a:xfrm>
          <a:prstGeom prst="rect">
            <a:avLst/>
          </a:prstGeom>
        </p:spPr>
      </p:pic>
      <p:pic>
        <p:nvPicPr>
          <p:cNvPr id="5" name="Picture 4"/>
          <p:cNvPicPr>
            <a:picLocks noChangeAspect="1"/>
          </p:cNvPicPr>
          <p:nvPr/>
        </p:nvPicPr>
        <p:blipFill>
          <a:blip r:embed="rId3"/>
          <a:stretch>
            <a:fillRect/>
          </a:stretch>
        </p:blipFill>
        <p:spPr>
          <a:xfrm>
            <a:off x="5105400" y="4539050"/>
            <a:ext cx="6604000" cy="1257300"/>
          </a:xfrm>
          <a:prstGeom prst="rect">
            <a:avLst/>
          </a:prstGeom>
        </p:spPr>
      </p:pic>
      <p:pic>
        <p:nvPicPr>
          <p:cNvPr id="6" name="Picture 5"/>
          <p:cNvPicPr>
            <a:picLocks noChangeAspect="1"/>
          </p:cNvPicPr>
          <p:nvPr/>
        </p:nvPicPr>
        <p:blipFill>
          <a:blip r:embed="rId4"/>
          <a:stretch>
            <a:fillRect/>
          </a:stretch>
        </p:blipFill>
        <p:spPr>
          <a:xfrm>
            <a:off x="5104092" y="2253050"/>
            <a:ext cx="6184900" cy="1244600"/>
          </a:xfrm>
          <a:prstGeom prst="rect">
            <a:avLst/>
          </a:prstGeom>
        </p:spPr>
      </p:pic>
      <p:pic>
        <p:nvPicPr>
          <p:cNvPr id="7" name="Picture 6"/>
          <p:cNvPicPr>
            <a:picLocks noChangeAspect="1"/>
          </p:cNvPicPr>
          <p:nvPr/>
        </p:nvPicPr>
        <p:blipFill>
          <a:blip r:embed="rId5"/>
          <a:stretch>
            <a:fillRect/>
          </a:stretch>
        </p:blipFill>
        <p:spPr>
          <a:xfrm>
            <a:off x="838200" y="3853250"/>
            <a:ext cx="3276600" cy="1885512"/>
          </a:xfrm>
          <a:prstGeom prst="rect">
            <a:avLst/>
          </a:prstGeom>
        </p:spPr>
      </p:pic>
      <p:pic>
        <p:nvPicPr>
          <p:cNvPr id="8" name="Picture 7"/>
          <p:cNvPicPr>
            <a:picLocks noChangeAspect="1"/>
          </p:cNvPicPr>
          <p:nvPr/>
        </p:nvPicPr>
        <p:blipFill>
          <a:blip r:embed="rId6"/>
          <a:stretch>
            <a:fillRect/>
          </a:stretch>
        </p:blipFill>
        <p:spPr>
          <a:xfrm>
            <a:off x="5104092" y="3700850"/>
            <a:ext cx="1930400" cy="660400"/>
          </a:xfrm>
          <a:prstGeom prst="rect">
            <a:avLst/>
          </a:prstGeom>
        </p:spPr>
      </p:pic>
      <p:pic>
        <p:nvPicPr>
          <p:cNvPr id="9" name="Picture 8"/>
          <p:cNvPicPr>
            <a:picLocks noChangeAspect="1"/>
          </p:cNvPicPr>
          <p:nvPr/>
        </p:nvPicPr>
        <p:blipFill>
          <a:blip r:embed="rId7"/>
          <a:stretch>
            <a:fillRect/>
          </a:stretch>
        </p:blipFill>
        <p:spPr>
          <a:xfrm>
            <a:off x="5073521" y="1491050"/>
            <a:ext cx="6190246" cy="832988"/>
          </a:xfrm>
          <a:prstGeom prst="rect">
            <a:avLst/>
          </a:prstGeom>
        </p:spPr>
      </p:pic>
    </p:spTree>
    <p:extLst>
      <p:ext uri="{BB962C8B-B14F-4D97-AF65-F5344CB8AC3E}">
        <p14:creationId xmlns:p14="http://schemas.microsoft.com/office/powerpoint/2010/main" val="159591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IBM Cloud 2015">
  <a:themeElements>
    <a:clrScheme name="Matt 1">
      <a:dk1>
        <a:srgbClr val="000000"/>
      </a:dk1>
      <a:lt1>
        <a:srgbClr val="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alpha val="10000"/>
          </a:schemeClr>
        </a:solidFill>
        <a:ln>
          <a:solidFill>
            <a:schemeClr val="accent1">
              <a:lumMod val="50000"/>
            </a:schemeClr>
          </a:solidFill>
          <a:prstDash val="dash"/>
        </a:ln>
        <a:effectLst/>
      </a:spPr>
      <a:bodyPr rtlCol="0" anchor="t">
        <a:noAutofit/>
      </a:bodyPr>
      <a:lstStyle>
        <a:defPPr marL="0" marR="0" algn="ctr">
          <a:spcBef>
            <a:spcPts val="0"/>
          </a:spcBef>
          <a:spcAft>
            <a:spcPts val="0"/>
          </a:spcAft>
          <a:defRPr sz="1600" b="1" kern="1200">
            <a:solidFill>
              <a:schemeClr val="tx1">
                <a:lumMod val="75000"/>
                <a:lumOff val="25000"/>
              </a:schemeClr>
            </a:solidFill>
            <a:ea typeface="ＭＳ 明朝" charset="-128"/>
            <a:cs typeface="Times New Roman"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F3BA3CA-BD0F-9640-A5CD-55B75A03BF52}">
  <we:reference id="wa104178141" version="3.0.4.1" store="en-US" storeType="OMEX"/>
  <we:alternateReferences>
    <we:reference id="WA104178141" version="3.0.4.1"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38316</TotalTime>
  <Words>2104</Words>
  <Application>Microsoft Macintosh PowerPoint</Application>
  <PresentationFormat>Custom</PresentationFormat>
  <Paragraphs>464</Paragraphs>
  <Slides>39</Slides>
  <Notes>18</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IBM Cloud 2015</vt:lpstr>
      <vt:lpstr>开源Serverless计算平台 Apache OpenWhisk</vt:lpstr>
      <vt:lpstr>议程</vt:lpstr>
      <vt:lpstr>PowerPoint Presentation</vt:lpstr>
      <vt:lpstr>从一个故事开始……</vt:lpstr>
      <vt:lpstr>架构演变</vt:lpstr>
      <vt:lpstr>Serverless的概念</vt:lpstr>
      <vt:lpstr>Serverless的优缺点</vt:lpstr>
      <vt:lpstr>Serverless VS. Microservices</vt:lpstr>
      <vt:lpstr>Serverless市场前景及展望</vt:lpstr>
      <vt:lpstr>PowerPoint Presentation</vt:lpstr>
      <vt:lpstr>Apache OpenWhisk是一个开源的Serverless平台</vt:lpstr>
      <vt:lpstr>原理</vt:lpstr>
      <vt:lpstr>编程模型</vt:lpstr>
      <vt:lpstr>架构</vt:lpstr>
      <vt:lpstr>PowerPoint Presentation</vt:lpstr>
      <vt:lpstr>微服务的实现</vt:lpstr>
      <vt:lpstr>微服务的实现</vt:lpstr>
      <vt:lpstr>移动应用后端服务的实现</vt:lpstr>
      <vt:lpstr>多媒体数据处理</vt:lpstr>
      <vt:lpstr>IoT事件响应/数据处理</vt:lpstr>
      <vt:lpstr>不同系统之间集成的“粘合剂”</vt:lpstr>
      <vt:lpstr>不同系统之间集成的“粘合剂”</vt:lpstr>
      <vt:lpstr>PowerPoint Presentation</vt:lpstr>
      <vt:lpstr>OpenWhisk’s Programming Model</vt:lpstr>
      <vt:lpstr>OpenWhisk’s Programming Model</vt:lpstr>
      <vt:lpstr>OpenWhisk’s Programming Model</vt:lpstr>
      <vt:lpstr>Programming Model</vt:lpstr>
      <vt:lpstr>Programming Model</vt:lpstr>
      <vt:lpstr>Apache OpenWhisk – Event-Trigger-Rule-Action Processing</vt:lpstr>
      <vt:lpstr>Apache OpenWhisk has many deployment options</vt:lpstr>
      <vt:lpstr>Demo1</vt:lpstr>
      <vt:lpstr>Demo 2</vt:lpstr>
      <vt:lpstr>Demo 3</vt:lpstr>
      <vt:lpstr>PowerPoint Presentation</vt:lpstr>
      <vt:lpstr>总结</vt:lpstr>
      <vt:lpstr>OpenWhisk开源社区欢迎大家加入！</vt:lpstr>
      <vt:lpstr>IBM开源技术微讲堂——宣传开源文化，推广开源技术</vt:lpstr>
      <vt:lpstr>IBM Developer Journeys  开启您的代码之旅</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Bryson Koehler</dc:creator>
  <cp:keywords/>
  <dc:description/>
  <cp:lastModifiedBy>Daisy Guo</cp:lastModifiedBy>
  <cp:revision>1396</cp:revision>
  <cp:lastPrinted>2017-04-24T19:19:53Z</cp:lastPrinted>
  <dcterms:created xsi:type="dcterms:W3CDTF">2015-04-04T16:51:36Z</dcterms:created>
  <dcterms:modified xsi:type="dcterms:W3CDTF">2017-08-30T04:11:16Z</dcterms:modified>
  <cp:category/>
</cp:coreProperties>
</file>